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2" r:id="rId4"/>
    <p:sldId id="261" r:id="rId5"/>
    <p:sldId id="271" r:id="rId6"/>
    <p:sldId id="277" r:id="rId7"/>
    <p:sldId id="275" r:id="rId8"/>
    <p:sldId id="274" r:id="rId9"/>
    <p:sldId id="278" r:id="rId10"/>
    <p:sldId id="259" r:id="rId11"/>
    <p:sldId id="263" r:id="rId12"/>
    <p:sldId id="279" r:id="rId13"/>
    <p:sldId id="266" r:id="rId14"/>
    <p:sldId id="281" r:id="rId15"/>
    <p:sldId id="280" r:id="rId16"/>
    <p:sldId id="282" r:id="rId17"/>
    <p:sldId id="285" r:id="rId18"/>
    <p:sldId id="276" r:id="rId19"/>
    <p:sldId id="286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DD418-D161-42A3-BB20-50C7C58B5D6A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7F0D0-45A7-4C9D-921B-54A458C113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271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B0698-A1E0-4D32-8D66-185F11BFA2EE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70345-D763-4541-9C88-61CED2555792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CB6D2-2CCC-4DC6-A424-308346CCA205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0F68A-D5AE-472A-8B6C-6AC09C19296D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EA55-2F68-4EEC-8933-68A8AC4793CE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988DC-8227-4FAE-83D8-79F08996E950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BE1DF-460C-4F3A-B1C9-A2D5B00AC0FC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D3CC-6EEE-4B27-B36E-591353A63FD3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554-B1F8-42F0-A85C-2D9AAF3307E9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F799D-E8FE-40E5-B764-B82036B0342C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3FF4B-3760-4CE7-A7EE-850C76B0A060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CFEBA-B47E-48C3-9901-7298213DE09D}" type="datetime1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EDDC5-C43A-449D-ABBD-6A45A5FFA1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/>
              <a:t>Гальванические покрытия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140968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канд. хим. наук </a:t>
            </a:r>
          </a:p>
          <a:p>
            <a:r>
              <a:rPr lang="ru-RU" b="1" dirty="0" smtClean="0"/>
              <a:t>Григорьева А. В.</a:t>
            </a:r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9 класс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Химическое осаждение меди</a:t>
            </a:r>
            <a:endParaRPr lang="ru-RU" sz="3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10</a:t>
            </a:fld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5949280"/>
            <a:ext cx="8629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Неоднородное покрытие металлической меди</a:t>
            </a:r>
            <a:r>
              <a:rPr lang="en-US" dirty="0" smtClean="0"/>
              <a:t> Cu</a:t>
            </a:r>
            <a:r>
              <a:rPr lang="ru-RU" dirty="0" smtClean="0"/>
              <a:t>, окисляющейся кислородом до </a:t>
            </a:r>
            <a:r>
              <a:rPr lang="en-US" dirty="0" err="1" smtClean="0"/>
              <a:t>CuO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7" y="1456920"/>
            <a:ext cx="9070426" cy="3944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11</a:t>
            </a:fld>
            <a:endParaRPr lang="ru-RU" sz="2000" b="1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6868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Напыление конструкционных </a:t>
            </a:r>
            <a:r>
              <a:rPr lang="ru-RU" sz="3200" b="1" dirty="0" err="1" smtClean="0"/>
              <a:t>наноматериалов</a:t>
            </a:r>
            <a:r>
              <a:rPr lang="ru-RU" sz="3200" b="1" dirty="0" smtClean="0"/>
              <a:t> </a:t>
            </a:r>
            <a:br>
              <a:rPr lang="ru-RU" sz="3200" b="1" dirty="0" smtClean="0"/>
            </a:br>
            <a:r>
              <a:rPr lang="ru-RU" sz="3200" b="1" dirty="0" smtClean="0"/>
              <a:t>(«</a:t>
            </a:r>
            <a:r>
              <a:rPr lang="ru-RU" sz="3200" b="1" dirty="0"/>
              <a:t>в</a:t>
            </a:r>
            <a:r>
              <a:rPr lang="ru-RU" sz="3200" b="1" dirty="0" smtClean="0"/>
              <a:t>ысокие» технологии)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268760"/>
            <a:ext cx="7848872" cy="49643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8192"/>
            <a:ext cx="4762872" cy="26928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Условия осаждения:</a:t>
            </a:r>
          </a:p>
          <a:p>
            <a:r>
              <a:rPr lang="ru-RU" sz="2400" dirty="0" smtClean="0"/>
              <a:t>температура эксперимента </a:t>
            </a:r>
          </a:p>
          <a:p>
            <a:r>
              <a:rPr lang="ru-RU" sz="2400" dirty="0" smtClean="0"/>
              <a:t>напряжение</a:t>
            </a:r>
          </a:p>
          <a:p>
            <a:r>
              <a:rPr lang="ru-RU" sz="2400" dirty="0" smtClean="0"/>
              <a:t>площадь катода</a:t>
            </a:r>
          </a:p>
          <a:p>
            <a:r>
              <a:rPr lang="ru-RU" sz="2400" dirty="0" smtClean="0"/>
              <a:t>плотность тока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12</a:t>
            </a:fld>
            <a:endParaRPr lang="ru-RU" sz="2000" b="1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Гальваническое осаждение меди 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 l="22735" t="37400" r="49506" b="8001"/>
          <a:stretch>
            <a:fillRect/>
          </a:stretch>
        </p:blipFill>
        <p:spPr bwMode="auto">
          <a:xfrm>
            <a:off x="4788024" y="1673230"/>
            <a:ext cx="3929975" cy="434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7229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13</a:t>
            </a:fld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78649"/>
            <a:ext cx="8136903" cy="603372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764704"/>
            <a:ext cx="8924484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53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15</a:t>
            </a:fld>
            <a:endParaRPr lang="ru-RU" sz="20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7496" y="-27384"/>
            <a:ext cx="878900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3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ctr"/>
            <a:r>
              <a:rPr lang="ru-RU" dirty="0" smtClean="0"/>
              <a:t>ГОСТ 9.301-86</a:t>
            </a:r>
          </a:p>
          <a:p>
            <a:pPr indent="0"/>
            <a:endParaRPr lang="ru-RU" b="1" dirty="0" smtClean="0"/>
          </a:p>
          <a:p>
            <a:pPr indent="0" algn="ctr"/>
            <a:r>
              <a:rPr lang="ru-RU" b="1" dirty="0" smtClean="0"/>
              <a:t>ПОКРЫТИЯ </a:t>
            </a:r>
            <a:r>
              <a:rPr lang="ru-RU" b="1" dirty="0"/>
              <a:t>МЕТАЛЛИЧЕСКИЕ </a:t>
            </a:r>
            <a:r>
              <a:rPr lang="ru-RU" b="1" dirty="0" smtClean="0"/>
              <a:t> И </a:t>
            </a:r>
            <a:r>
              <a:rPr lang="ru-RU" b="1" dirty="0"/>
              <a:t>НЕМЕТАЛЛИЧЕСКИЕ НЕОРГАНИЧЕСКИЕ</a:t>
            </a:r>
            <a:br>
              <a:rPr lang="ru-RU" b="1" dirty="0"/>
            </a:br>
            <a:endParaRPr lang="ru-RU" b="1" dirty="0" smtClean="0"/>
          </a:p>
          <a:p>
            <a:pPr indent="0" algn="ctr"/>
            <a:r>
              <a:rPr lang="ru-RU" b="1" dirty="0" smtClean="0"/>
              <a:t>Требования к покрытиям</a:t>
            </a:r>
            <a:endParaRPr lang="ru-RU" altLang="ru-RU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marR="0" lvl="0" indent="304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1333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Цинковое покрытие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2538" y="3933056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333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Медное покрытие</a:t>
            </a:r>
            <a:endParaRPr lang="ru-RU" altLang="ru-RU" sz="2800" dirty="0">
              <a:latin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326" y="1883003"/>
            <a:ext cx="7239066" cy="24100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4365104"/>
            <a:ext cx="7272808" cy="222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23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16</a:t>
            </a:fld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67136" y="332656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Технология нанесения гальванических покрытий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24744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механическая подготовка поверхности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очистка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наждачной бумагой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от следов ржавчины;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271463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обезжиривание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обработка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венской известью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(тонко размолотое природное сырьё, содержащее 95 % оксида кальция и 5 % оксида магния; хранится в герметически упакованном виде) при помощи старой зубной щётки;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271463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активация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опускание в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раствор серной кислоты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концентрации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50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г/л;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271463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электроосаждение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электролита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гальванической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ванне (источник тока)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271463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промывка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дистиллированной водой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indent="271463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сушка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44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17</a:t>
            </a:fld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67136" y="332656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Компоненты электролитов и их содержание (г/л)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44824"/>
            <a:ext cx="8712968" cy="33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334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18</a:t>
            </a:fld>
            <a:endParaRPr lang="ru-RU" sz="2000" b="1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131840" y="116632"/>
            <a:ext cx="318904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Закон Фарадея</a:t>
            </a:r>
            <a:endParaRPr lang="ru-RU" sz="3200" b="1" dirty="0"/>
          </a:p>
        </p:txBody>
      </p:sp>
      <p:pic>
        <p:nvPicPr>
          <p:cNvPr id="25604" name="Picture 4" descr="Onko Michael Faraday suuri kokeellinen fyysikko vai lahjakas tieteen  popularisoija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3870" y="1340768"/>
            <a:ext cx="6068610" cy="4248472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509120"/>
            <a:ext cx="21336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19</a:t>
            </a:fld>
            <a:endParaRPr lang="ru-RU" sz="2000" b="1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496944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Формула </a:t>
            </a:r>
            <a:r>
              <a:rPr lang="ru-RU" sz="3200" b="1" dirty="0"/>
              <a:t>расчёта времени </a:t>
            </a:r>
            <a:r>
              <a:rPr lang="ru-RU" sz="3200" b="1" dirty="0" smtClean="0"/>
              <a:t>покрытия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2852936"/>
            <a:ext cx="7848872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δ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толщина покрытия, мкм;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ρ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плотность осаждаемого металла, г/см</a:t>
            </a:r>
            <a:r>
              <a:rPr lang="ru-RU" sz="20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0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плотность катодного тока, А/дм</a:t>
            </a:r>
            <a:r>
              <a:rPr lang="ru-RU" sz="20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0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электрохимический эквивалент осаждаемого металла, г/(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А·ч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Вт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выход по току,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  <a:endParaRPr lang="ru-RU" sz="16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Плотность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металлического цинка 7,1 г/см</a:t>
            </a:r>
            <a:r>
              <a:rPr lang="ru-RU" sz="20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меди 8,9 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г/см</a:t>
            </a:r>
            <a:r>
              <a:rPr lang="ru-RU" sz="2000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i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Электрохимический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эквивалент цинка 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1,22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г/(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А·ч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), меди – 1,19 г/(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А·ч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ru-RU" sz="2000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Выход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току 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95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%.</a:t>
            </a:r>
            <a:endParaRPr lang="ru-RU" sz="16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513" y="836712"/>
            <a:ext cx="4414711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33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alvanic Corrosion - What it is and how to prevent it? - Nex Flow Air  Products Cor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54016"/>
            <a:ext cx="4355976" cy="2903984"/>
          </a:xfrm>
          <a:prstGeom prst="rect">
            <a:avLst/>
          </a:prstGeom>
          <a:noFill/>
        </p:spPr>
      </p:pic>
      <p:pic>
        <p:nvPicPr>
          <p:cNvPr id="5122" name="Picture 2" descr="Some corrosion is invisible to the naked ey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4355976" cy="2825920"/>
          </a:xfrm>
          <a:prstGeom prst="rect">
            <a:avLst/>
          </a:prstGeom>
          <a:noFill/>
        </p:spPr>
      </p:pic>
      <p:sp>
        <p:nvSpPr>
          <p:cNvPr id="5124" name="AutoShape 4" descr="Crucial corrosion protection for the oil and gas industry | Engineer Liv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Crucial corrosion protection for the oil and gas industry | Engineer Liv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7445" y="1268760"/>
            <a:ext cx="4436556" cy="2952328"/>
          </a:xfrm>
          <a:prstGeom prst="rect">
            <a:avLst/>
          </a:prstGeom>
          <a:noFill/>
        </p:spPr>
      </p:pic>
      <p:pic>
        <p:nvPicPr>
          <p:cNvPr id="5128" name="Picture 8" descr="Overcoming Saltwater Corrosion with Stainless Steel | Ulbrich"/>
          <p:cNvPicPr>
            <a:picLocks noChangeAspect="1" noChangeArrowheads="1"/>
          </p:cNvPicPr>
          <p:nvPr/>
        </p:nvPicPr>
        <p:blipFill>
          <a:blip r:embed="rId5" cstate="print"/>
          <a:srcRect b="5619"/>
          <a:stretch>
            <a:fillRect/>
          </a:stretch>
        </p:blipFill>
        <p:spPr bwMode="auto">
          <a:xfrm>
            <a:off x="4704523" y="3717032"/>
            <a:ext cx="4475989" cy="3168352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146" name="Picture 2" descr="Ржавый корабль - Николаев"/>
          <p:cNvPicPr>
            <a:picLocks noChangeAspect="1" noChangeArrowheads="1"/>
          </p:cNvPicPr>
          <p:nvPr/>
        </p:nvPicPr>
        <p:blipFill>
          <a:blip r:embed="rId6" cstate="print"/>
          <a:srcRect b="10127"/>
          <a:stretch>
            <a:fillRect/>
          </a:stretch>
        </p:blipFill>
        <p:spPr bwMode="auto">
          <a:xfrm>
            <a:off x="2339752" y="2492896"/>
            <a:ext cx="4379979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20</a:t>
            </a:fld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535496"/>
              </p:ext>
            </p:extLst>
          </p:nvPr>
        </p:nvGraphicFramePr>
        <p:xfrm>
          <a:off x="323529" y="901375"/>
          <a:ext cx="8568951" cy="4353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8339"/>
                <a:gridCol w="2380612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Утверждение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Верно</a:t>
                      </a:r>
                      <a:endParaRPr lang="ru-RU" sz="16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Неверно</a:t>
                      </a:r>
                      <a:endParaRPr lang="ru-RU" sz="16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Верно отчасти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1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Способ позволяет формировать покрытия на деталях сложной формы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Способ </a:t>
                      </a:r>
                      <a:r>
                        <a:rPr lang="ru-RU" sz="2000" dirty="0" err="1">
                          <a:effectLst/>
                        </a:rPr>
                        <a:t>экологичен</a:t>
                      </a:r>
                      <a:r>
                        <a:rPr lang="ru-RU" sz="2000" dirty="0">
                          <a:effectLst/>
                        </a:rPr>
                        <a:t>, не наносит ущерба природе и человеку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6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Способ позволяет экономить дорогостоящие реагенты и оборудование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Способ позволяет экономить электроэнергию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48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Способ позволяет получить наиболее долговечные покрытия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1543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4" descr="Crucial corrosion protection for the oil and gas industry | Engineer Liv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1170618"/>
            <a:ext cx="4104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Виды коррозии: </a:t>
            </a:r>
          </a:p>
          <a:p>
            <a:r>
              <a:rPr lang="ru-RU" sz="2000" dirty="0" smtClean="0"/>
              <a:t>- почвенная коррозия;</a:t>
            </a:r>
          </a:p>
          <a:p>
            <a:r>
              <a:rPr lang="ru-RU" sz="2000" dirty="0" smtClean="0"/>
              <a:t>- электролитическая коррозия;</a:t>
            </a:r>
          </a:p>
          <a:p>
            <a:r>
              <a:rPr lang="ru-RU" sz="2000" dirty="0" smtClean="0"/>
              <a:t>- межкристаллическая коррозия</a:t>
            </a:r>
            <a:endParaRPr lang="ru-RU" sz="1200" i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1553" t="30050" r="8754" b="18501"/>
          <a:stretch>
            <a:fillRect/>
          </a:stretch>
        </p:blipFill>
        <p:spPr bwMode="auto">
          <a:xfrm>
            <a:off x="0" y="3060915"/>
            <a:ext cx="9144000" cy="379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7504" y="1196752"/>
            <a:ext cx="40555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Классификация типов коррозии:</a:t>
            </a:r>
          </a:p>
          <a:p>
            <a:r>
              <a:rPr lang="ru-RU" sz="2000" dirty="0" smtClean="0"/>
              <a:t>- химическая (жидкостная, газовая)</a:t>
            </a:r>
          </a:p>
          <a:p>
            <a:r>
              <a:rPr lang="ru-RU" sz="2000" dirty="0" smtClean="0"/>
              <a:t>- электрохимическая 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4</a:t>
            </a:fld>
            <a:endParaRPr lang="ru-RU" sz="20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23528" y="1556792"/>
            <a:ext cx="8528911" cy="4824536"/>
            <a:chOff x="323528" y="1052736"/>
            <a:chExt cx="8528911" cy="5112568"/>
          </a:xfrm>
        </p:grpSpPr>
        <p:pic>
          <p:nvPicPr>
            <p:cNvPr id="1026" name="Picture 2" descr="Inhibiting Rust and Corrosion to Prevent Machine Failur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8" y="1052736"/>
              <a:ext cx="8528911" cy="5112568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6372200" y="3717032"/>
              <a:ext cx="875881" cy="46166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Анод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1560" y="3759423"/>
              <a:ext cx="1100751" cy="46166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 Катод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1560" y="1743199"/>
              <a:ext cx="343837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Образование ржавчины</a:t>
              </a:r>
              <a:endParaRPr lang="ru-RU" sz="2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96336" y="1517883"/>
              <a:ext cx="1059136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Капля </a:t>
              </a:r>
            </a:p>
            <a:p>
              <a:r>
                <a:rPr lang="ru-RU" sz="2400" b="1" dirty="0" smtClean="0"/>
                <a:t>воды</a:t>
              </a:r>
              <a:endParaRPr lang="ru-RU" sz="2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44008" y="1311151"/>
              <a:ext cx="111485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Воздух</a:t>
              </a:r>
              <a:endParaRPr lang="ru-RU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08304" y="5445224"/>
              <a:ext cx="1201419" cy="46166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Железо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5</a:t>
            </a:fld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733425"/>
            <a:ext cx="8353425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6</a:t>
            </a:fld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29843" y="404664"/>
            <a:ext cx="7222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Анодное покрытие для защиты железа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6381328"/>
            <a:ext cx="56886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i="1" dirty="0" smtClean="0"/>
              <a:t>https://www.youtube.com/watch?v=fvvjmp8Pm9Q</a:t>
            </a:r>
            <a:endParaRPr lang="ru-RU" sz="12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24744"/>
            <a:ext cx="861509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25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7</a:t>
            </a:fld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62038" y="404664"/>
            <a:ext cx="7558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Катодное покрытие для защиты железа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22143" t="27950" r="22338" b="13251"/>
          <a:stretch>
            <a:fillRect/>
          </a:stretch>
        </p:blipFill>
        <p:spPr bwMode="auto">
          <a:xfrm>
            <a:off x="356635" y="1268760"/>
            <a:ext cx="8535845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3528" y="6381328"/>
            <a:ext cx="56886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i="1" dirty="0" smtClean="0"/>
              <a:t>https://www.youtube.com/watch?v=fvvjmp8Pm9Q</a:t>
            </a:r>
            <a:endParaRPr lang="ru-RU" sz="12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8</a:t>
            </a:fld>
            <a:endParaRPr lang="ru-RU" sz="2000" b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115616" y="1988840"/>
            <a:ext cx="6928152" cy="1368152"/>
            <a:chOff x="971600" y="2996952"/>
            <a:chExt cx="6928152" cy="136815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04048" y="3429000"/>
              <a:ext cx="2808312" cy="93610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F34F0D"/>
              </a:solidFill>
            </a:ln>
            <a:scene3d>
              <a:camera prst="isometricOffAxis2Top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 smtClean="0"/>
                <a:t>Cu     </a:t>
              </a:r>
              <a:endParaRPr lang="ru-RU" sz="2800" b="1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971600" y="3429000"/>
              <a:ext cx="2808312" cy="93610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scene3d>
              <a:camera prst="isometricOffAxis2Top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800" b="1" dirty="0" smtClean="0"/>
                <a:t>Fe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76056" y="3284984"/>
              <a:ext cx="1872208" cy="93610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scene3d>
              <a:camera prst="isometricOffAxis2Top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/>
                <a:t>Fe</a:t>
              </a:r>
              <a:endParaRPr lang="ru-RU" sz="28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043608" y="3284984"/>
              <a:ext cx="2016224" cy="93610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F34F0D"/>
              </a:solidFill>
            </a:ln>
            <a:scene3d>
              <a:camera prst="isometricOffAxis2Top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</a:rPr>
                <a:t>Cu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91880" y="2996952"/>
              <a:ext cx="3626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524328" y="2996952"/>
              <a:ext cx="3754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б</a:t>
              </a:r>
              <a:endParaRPr lang="ru-RU" sz="2800" b="1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42472" y="476672"/>
            <a:ext cx="7529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выбрать катодное или анодное покрытие?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EDDC5-C43A-449D-ABBD-6A45A5FFA1E7}" type="slidenum">
              <a:rPr lang="ru-RU" sz="2000" b="1" smtClean="0"/>
              <a:pPr/>
              <a:t>9</a:t>
            </a:fld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476672"/>
            <a:ext cx="7647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Электрохимический ряд напряжений металлов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2"/>
          <p:cNvPicPr>
            <a:picLocks noChangeAspect="1" noChangeArrowheads="1"/>
          </p:cNvPicPr>
          <p:nvPr/>
        </p:nvPicPr>
        <p:blipFill>
          <a:blip r:embed="rId2" cstate="print"/>
          <a:srcRect l="22312" t="59986" r="21985" b="18196"/>
          <a:stretch>
            <a:fillRect/>
          </a:stretch>
        </p:blipFill>
        <p:spPr bwMode="auto">
          <a:xfrm>
            <a:off x="0" y="2204864"/>
            <a:ext cx="9155634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0315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2716</TotalTime>
  <Words>266</Words>
  <Application>Microsoft Office PowerPoint</Application>
  <PresentationFormat>Экран (4:3)</PresentationFormat>
  <Paragraphs>95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Гальванические покрытия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Химическое осаждение меди</vt:lpstr>
      <vt:lpstr> Напыление конструкционных наноматериалов  («высокие» технологии)</vt:lpstr>
      <vt:lpstr>Гальваническое осаждение меди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 Фарадея</vt:lpstr>
      <vt:lpstr>Формула расчёта времени покрытия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Nastasia</dc:creator>
  <cp:lastModifiedBy>Ермаков ДС</cp:lastModifiedBy>
  <cp:revision>60</cp:revision>
  <dcterms:created xsi:type="dcterms:W3CDTF">2021-05-12T09:53:52Z</dcterms:created>
  <dcterms:modified xsi:type="dcterms:W3CDTF">2021-09-15T17:19:22Z</dcterms:modified>
</cp:coreProperties>
</file>