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0" r:id="rId1"/>
  </p:sldMasterIdLst>
  <p:notesMasterIdLst>
    <p:notesMasterId r:id="rId53"/>
  </p:notesMasterIdLst>
  <p:handoutMasterIdLst>
    <p:handoutMasterId r:id="rId54"/>
  </p:handoutMasterIdLst>
  <p:sldIdLst>
    <p:sldId id="292" r:id="rId2"/>
    <p:sldId id="378" r:id="rId3"/>
    <p:sldId id="379" r:id="rId4"/>
    <p:sldId id="380" r:id="rId5"/>
    <p:sldId id="382" r:id="rId6"/>
    <p:sldId id="384" r:id="rId7"/>
    <p:sldId id="329" r:id="rId8"/>
    <p:sldId id="385" r:id="rId9"/>
    <p:sldId id="330" r:id="rId10"/>
    <p:sldId id="373" r:id="rId11"/>
    <p:sldId id="374" r:id="rId12"/>
    <p:sldId id="375" r:id="rId13"/>
    <p:sldId id="376" r:id="rId14"/>
    <p:sldId id="377" r:id="rId15"/>
    <p:sldId id="386" r:id="rId16"/>
    <p:sldId id="387" r:id="rId17"/>
    <p:sldId id="388" r:id="rId18"/>
    <p:sldId id="408" r:id="rId19"/>
    <p:sldId id="389" r:id="rId20"/>
    <p:sldId id="390" r:id="rId21"/>
    <p:sldId id="392" r:id="rId22"/>
    <p:sldId id="403" r:id="rId23"/>
    <p:sldId id="393" r:id="rId24"/>
    <p:sldId id="391" r:id="rId25"/>
    <p:sldId id="394" r:id="rId26"/>
    <p:sldId id="337" r:id="rId27"/>
    <p:sldId id="395" r:id="rId28"/>
    <p:sldId id="396" r:id="rId29"/>
    <p:sldId id="397" r:id="rId30"/>
    <p:sldId id="398" r:id="rId31"/>
    <p:sldId id="399" r:id="rId32"/>
    <p:sldId id="405" r:id="rId33"/>
    <p:sldId id="400" r:id="rId34"/>
    <p:sldId id="315" r:id="rId35"/>
    <p:sldId id="333" r:id="rId36"/>
    <p:sldId id="332" r:id="rId37"/>
    <p:sldId id="317" r:id="rId38"/>
    <p:sldId id="319" r:id="rId39"/>
    <p:sldId id="404" r:id="rId40"/>
    <p:sldId id="401" r:id="rId41"/>
    <p:sldId id="369" r:id="rId42"/>
    <p:sldId id="406" r:id="rId43"/>
    <p:sldId id="402" r:id="rId44"/>
    <p:sldId id="339" r:id="rId45"/>
    <p:sldId id="340" r:id="rId46"/>
    <p:sldId id="342" r:id="rId47"/>
    <p:sldId id="362" r:id="rId48"/>
    <p:sldId id="411" r:id="rId49"/>
    <p:sldId id="409" r:id="rId50"/>
    <p:sldId id="410" r:id="rId51"/>
    <p:sldId id="407" r:id="rId52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0066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62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0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F483AA3-00DA-4BD3-A478-084F71ABCB5E}" type="datetimeFigureOut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1CEE8D-8A33-4754-87C9-B4DD6C68E76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A328D51-20ED-4292-AFC9-5F4280D638D5}" type="datetimeFigureOut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E04977F-5352-4E17-8D42-9F395C7A00D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ACD7EA-FBB1-4108-AFDB-5BBE67147DDC}" type="slidenum">
              <a:rPr lang="ru-RU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E654E6-8BF1-46F3-9FBD-E8A1E787D37C}" type="slidenum">
              <a:rPr lang="ru-RU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1208088" y="4343400"/>
            <a:ext cx="987583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4E31A-D2F0-417A-947D-05FA2478E112}" type="datetime1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9EFF1D-13A1-4508-8CE3-4C8382C69A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38BAF-01C0-4A15-A4FA-B34B6611CAEE}" type="datetime1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43A841-ACB8-41A5-A2AF-B54B5F2992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F8E93-BFBC-453B-87CB-6A80D8690996}" type="datetime1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DAA9F0-C6EE-45FD-8599-5E98426E48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E473E-48EF-488E-ACC8-EE8F6C80CD75}" type="datetime1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652402-EC54-4972-AD47-ACF43F1BE1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1208088" y="4343400"/>
            <a:ext cx="987583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DD70A-098B-4D0A-9DFF-B99D79E6ABDB}" type="datetime1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23094-F83A-4723-A14E-97B92CDE1A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10126-C854-43F4-BB3F-F5C0D58DFCED}" type="datetime1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1506CA-D1F8-42CF-97EA-1941870B3D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25874-8F3B-4D74-ACD9-5CBFFFD17720}" type="datetime1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EDC5E8-E157-4DA7-A310-21624EA282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15F86-577A-4A74-85D0-D2409DA40B26}" type="datetime1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E1D16-4C83-49AC-A666-9EF62E0F94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6334125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BD2DA-1083-4BAB-B302-68DC4E5894A5}" type="datetime1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47D15A-8714-4DC7-AF3B-1F6BD87A4B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40513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4040188" y="0"/>
            <a:ext cx="635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465138" y="6459538"/>
            <a:ext cx="261937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9A60892-189B-4868-92A8-552148FC90A8}" type="datetime1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538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456863-AEF6-4F58-B885-3E810864F6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4914900"/>
            <a:ext cx="12188825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FCB18-CB44-47A9-8249-C3B8121EFCA0}" type="datetime1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FD375A-A219-41F5-BBB7-57632EF40E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12192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963" y="287338"/>
            <a:ext cx="100584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6963" y="1846263"/>
            <a:ext cx="100584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6963" y="6459538"/>
            <a:ext cx="2473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B4F148F-B470-42AC-B804-5AF76D639352}" type="datetime1">
              <a:rPr lang="ru-RU"/>
              <a:pPr>
                <a:defRPr/>
              </a:pPr>
              <a:t>23.07.2021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75" y="6459538"/>
            <a:ext cx="4822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1238" y="6459538"/>
            <a:ext cx="13112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</a:defRPr>
            </a:lvl1pPr>
          </a:lstStyle>
          <a:p>
            <a:fld id="{B8613BB2-221D-4B3C-8930-2EDC8267517B}" type="slidenum">
              <a:rPr lang="ru-RU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800" y="1738313"/>
            <a:ext cx="996632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74" r:id="rId2"/>
    <p:sldLayoutId id="2147483980" r:id="rId3"/>
    <p:sldLayoutId id="2147483975" r:id="rId4"/>
    <p:sldLayoutId id="2147483976" r:id="rId5"/>
    <p:sldLayoutId id="2147483977" r:id="rId6"/>
    <p:sldLayoutId id="2147483981" r:id="rId7"/>
    <p:sldLayoutId id="2147483982" r:id="rId8"/>
    <p:sldLayoutId id="2147483983" r:id="rId9"/>
    <p:sldLayoutId id="2147483978" r:id="rId10"/>
    <p:sldLayoutId id="2147483984" r:id="rId11"/>
  </p:sldLayoutIdLst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anose="020F0302020204030204" pitchFamily="34" charset="0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life-ru.turbopages.org/life.ru/s/p/1388795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hyperlink" Target="https://ria.ru/20170707/1498031909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cloud.prezentacii.org/19/06/151484/images/screen4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loud.prezentacii.org/19/06/151484/images/screen4.jpg" TargetMode="Externa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ru-ecology.info/page/00320478003181900240017000052421/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zastava-nkk.ru/wp-content/uploads/2016/11/Avtonom-space-ecosystem.jpg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ecoteploiso.ru/wp-content/uploads/psihrometr-svoimi-rukami_5.jpg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s04.infourok.ru/uploads/ex/082e/000b2bbd-a2dbc91b/img3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ruposters.ru/news/03-04-2019/bios-biosfera-opiti-ludmi-steklom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ruposters.ru/news/03-04-2019/bios-biosfera-opiti-ludmi-steklom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shikardos.ru/text/cheste-rossijskogo-naroda-trebuet-chtob-pokazate-sposobnoste-i/2.png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sfw.so/uploads/posts/2020-05/1589357331_9.jpg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hones.ru/wp-content/uploads/2021/02/15bd1951e1d617e2cae19c286ab75faa35-0507-critics-spaceship-earth.rhorizontal.w1200.jpg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masterokblog.ru/wp-content/uploads/1589357361_5.jpg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avatars.mds.yandex.net/get-zen_doc/3683451/pub_5f06aeb1f594551966324992_5f1400506eb1fb6b13d5fe94/scale_1200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hones.ru/wp-content/uploads/2021/02/bio26.jpg.700x466_q95.jpg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cs9.pikabu.ru/post_img/2018/02/04/8/og_og_1517750435290359977.jpg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diz-cafe.com/wp-content/uploads/2017/08/s.jpg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hyperlink" Target="https://youtu.be/Ifw1WnZx4LI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2.bp.blogspot.com/-acOt6by5J6U/VNMYAc4g_fI/AAAAAAAABHo/kxwCSsYhqmY/s1600/Untitled-2.jpg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://www.sib-science.info/ru/institutes/zamknutaya-ekosistema-05082020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hyperlink" Target="https://youtu.be/9Liyt7dXngY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elementy.ru/nauchno-populyarnaya_biblioteka/433638/Mnogie_nachinayut_zanovo_ne_znaya_chto_vsyo_eto_uzhe_izobreteno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hyperlink" Target="https://biomolecula.ru/articles/rasteniia-v-kosmose-instruktsiia-po-primeneniiu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GAuJddyAfbo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vesvks.ru/public/wysiwyg/images/Orlov-7.jpg" TargetMode="External"/><Relationship Id="rId4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hyperlink" Target="https://ok.ru/video/1826809776687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кругленный прямоугольник 4"/>
          <p:cNvSpPr/>
          <p:nvPr/>
        </p:nvSpPr>
        <p:spPr>
          <a:xfrm>
            <a:off x="1098550" y="5003800"/>
            <a:ext cx="4410075" cy="8524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2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6938963" y="1573213"/>
            <a:ext cx="4598987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7135813" y="5056188"/>
            <a:ext cx="4425950" cy="7429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6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 rot="5400000">
            <a:off x="9848850" y="3111501"/>
            <a:ext cx="4416425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wordArtVert"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7174" name="Заголовок 2"/>
          <p:cNvSpPr>
            <a:spLocks noGrp="1"/>
          </p:cNvSpPr>
          <p:nvPr>
            <p:ph type="ctrTitle"/>
          </p:nvPr>
        </p:nvSpPr>
        <p:spPr>
          <a:xfrm>
            <a:off x="1519238" y="2127250"/>
            <a:ext cx="9139237" cy="20002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3600" b="1" dirty="0" smtClean="0"/>
              <a:t>Междисциплинарный модуль проектной направленности </a:t>
            </a:r>
            <a:br>
              <a:rPr lang="ru-RU" altLang="ru-RU" sz="3600" b="1" dirty="0" smtClean="0"/>
            </a:br>
            <a:r>
              <a:rPr lang="ru-RU" altLang="ru-RU" sz="3600" b="1" dirty="0" smtClean="0"/>
              <a:t>(7 класс)</a:t>
            </a:r>
            <a:br>
              <a:rPr lang="ru-RU" altLang="ru-RU" sz="3600" b="1" dirty="0" smtClean="0"/>
            </a:br>
            <a:r>
              <a:rPr lang="ru-RU" altLang="ru-RU" sz="3600" b="1" dirty="0" smtClean="0"/>
              <a:t> «Собираемся в космическое путешествие»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5494338" y="1646238"/>
            <a:ext cx="1460500" cy="64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200" b="1" dirty="0" smtClean="0">
                <a:solidFill>
                  <a:schemeClr val="accent2"/>
                </a:solidFill>
              </a:rPr>
              <a:t>Верю</a:t>
            </a:r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75996B6-8BD7-4AF3-9BA3-3A10A65DE87A}" type="slidenum">
              <a:rPr lang="ru-RU" altLang="ru-RU" sz="1800"/>
              <a:pPr/>
              <a:t>10</a:t>
            </a:fld>
            <a:endParaRPr lang="ru-RU" altLang="ru-RU" sz="1800"/>
          </a:p>
        </p:txBody>
      </p:sp>
      <p:sp>
        <p:nvSpPr>
          <p:cNvPr id="25603" name="Прямоугольник 3"/>
          <p:cNvSpPr>
            <a:spLocks noChangeArrowheads="1"/>
          </p:cNvSpPr>
          <p:nvPr/>
        </p:nvSpPr>
        <p:spPr bwMode="auto">
          <a:xfrm>
            <a:off x="6413500" y="2476500"/>
            <a:ext cx="51387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defRPr/>
            </a:pP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Это снимок, сделанный на основе данных межпланетной станции </a:t>
            </a:r>
            <a:r>
              <a:rPr lang="ru-RU" alt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Mars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Reconnaissance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Orbiter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Разными цветами обозначен лёд, найденный под поверхностью: сиренево-синие оттенки — самые неглубокие залежи в 10–20 сантиметров, зелёный и жёлтый цвет —до 70 сантиметров, красный — ещё дальше.</a:t>
            </a:r>
          </a:p>
        </p:txBody>
      </p:sp>
      <p:pic>
        <p:nvPicPr>
          <p:cNvPr id="13316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" y="2295525"/>
            <a:ext cx="5449888" cy="360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Прямоугольник 5"/>
          <p:cNvSpPr>
            <a:spLocks noChangeArrowheads="1"/>
          </p:cNvSpPr>
          <p:nvPr/>
        </p:nvSpPr>
        <p:spPr bwMode="auto">
          <a:xfrm>
            <a:off x="603250" y="5895975"/>
            <a:ext cx="48910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>
                <a:hlinkClick r:id="rId3"/>
              </a:rPr>
              <a:t>https://life-ru.turbopages.org/life.ru/s/p/1388795</a:t>
            </a:r>
            <a:endParaRPr lang="ru-RU" altLang="ru-RU"/>
          </a:p>
          <a:p>
            <a:endParaRPr lang="ru-RU" altLang="ru-RU"/>
          </a:p>
        </p:txBody>
      </p:sp>
      <p:sp>
        <p:nvSpPr>
          <p:cNvPr id="13318" name="Прямоугольник 6"/>
          <p:cNvSpPr>
            <a:spLocks noChangeArrowheads="1"/>
          </p:cNvSpPr>
          <p:nvPr/>
        </p:nvSpPr>
        <p:spPr bwMode="auto">
          <a:xfrm>
            <a:off x="603250" y="225425"/>
            <a:ext cx="11039475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90488" indent="-90488" algn="just" fontAlgn="auto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v"/>
              <a:defRPr/>
            </a:pPr>
            <a:r>
              <a:rPr lang="ru-RU" alt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Ситуация №1. </a:t>
            </a:r>
            <a:r>
              <a:rPr lang="ru-RU" alt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Для получения воды Марк проводит химическую реакцию, используя оставшееся в баках посадочной ступени улетевшего корабля ракетное топливо – гидразин. Верите ли вы, что можно было получить воду другим путем – из марсианского грунта?</a:t>
            </a:r>
          </a:p>
        </p:txBody>
      </p:sp>
      <p:sp>
        <p:nvSpPr>
          <p:cNvPr id="2" name="Управляющая кнопка: далее 1">
            <a:hlinkClick r:id="rId4" action="ppaction://hlinksldjump" highlightClick="1"/>
          </p:cNvPr>
          <p:cNvSpPr/>
          <p:nvPr/>
        </p:nvSpPr>
        <p:spPr>
          <a:xfrm>
            <a:off x="10909300" y="1903413"/>
            <a:ext cx="733425" cy="41751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558800" y="292100"/>
            <a:ext cx="10818813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90488" indent="-90488" algn="just" fontAlgn="auto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v"/>
              <a:defRPr/>
            </a:pPr>
            <a:r>
              <a:rPr lang="ru-RU" alt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Ситуация №2. </a:t>
            </a:r>
            <a:r>
              <a:rPr lang="ru-RU" alt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Главный герой сюжета вырастил картофель внутри жилого модуля, используя марсианский грунт. Верите ли вы в реальность этого события?</a:t>
            </a:r>
          </a:p>
        </p:txBody>
      </p:sp>
      <p:sp>
        <p:nvSpPr>
          <p:cNvPr id="26627" name="Заголовок 1"/>
          <p:cNvSpPr txBox="1">
            <a:spLocks/>
          </p:cNvSpPr>
          <p:nvPr/>
        </p:nvSpPr>
        <p:spPr bwMode="auto">
          <a:xfrm>
            <a:off x="4903788" y="1677988"/>
            <a:ext cx="2128837" cy="638175"/>
          </a:xfrm>
          <a:prstGeom prst="rect">
            <a:avLst/>
          </a:prstGeom>
        </p:spPr>
        <p:txBody>
          <a:bodyPr anchor="b">
            <a:normAutofit/>
          </a:bodyPr>
          <a:lstStyle>
            <a:lvl1pPr fontAlgn="auto">
              <a:lnSpc>
                <a:spcPct val="85000"/>
              </a:lnSpc>
              <a:spcAft>
                <a:spcPts val="0"/>
              </a:spcAft>
              <a:defRPr sz="3200" b="1" spc="-5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>
              <a:lnSpc>
                <a:spcPct val="85000"/>
              </a:lnSpc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2pPr>
            <a:lvl3pPr>
              <a:lnSpc>
                <a:spcPct val="85000"/>
              </a:lnSpc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3pPr>
            <a:lvl4pPr>
              <a:lnSpc>
                <a:spcPct val="85000"/>
              </a:lnSpc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4pPr>
            <a:lvl5pPr>
              <a:lnSpc>
                <a:spcPct val="85000"/>
              </a:lnSpc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5pPr>
            <a:lvl6pPr marL="4572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6pPr>
            <a:lvl7pPr marL="9144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7pPr>
            <a:lvl8pPr marL="13716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8pPr>
            <a:lvl9pPr marL="182880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800">
                <a:solidFill>
                  <a:srgbClr val="404040"/>
                </a:solidFill>
                <a:latin typeface="Calibri Light" panose="020F0302020204030204" pitchFamily="34" charset="0"/>
              </a:defRPr>
            </a:lvl9pPr>
          </a:lstStyle>
          <a:p>
            <a:pPr>
              <a:defRPr/>
            </a:pPr>
            <a:r>
              <a:rPr lang="ru-RU" altLang="ru-RU" dirty="0"/>
              <a:t>Не верю</a:t>
            </a:r>
          </a:p>
        </p:txBody>
      </p:sp>
      <p:sp>
        <p:nvSpPr>
          <p:cNvPr id="24580" name="Прямоугольник 1"/>
          <p:cNvSpPr>
            <a:spLocks noChangeArrowheads="1"/>
          </p:cNvSpPr>
          <p:nvPr/>
        </p:nvSpPr>
        <p:spPr bwMode="auto">
          <a:xfrm>
            <a:off x="6181725" y="2600325"/>
            <a:ext cx="5551488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400"/>
              <a:t>Марсианский грунт ядовит из-за высокого содержания соединений, содержащих хлор (перхлораты). Они убивают бактерии, необходимые для роста земных растений.</a:t>
            </a:r>
          </a:p>
          <a:p>
            <a:pPr algn="just"/>
            <a:r>
              <a:rPr lang="ru-RU" altLang="ru-RU" sz="2400"/>
              <a:t> </a:t>
            </a:r>
            <a:r>
              <a:rPr lang="ru-RU" altLang="ru-RU" sz="2400">
                <a:hlinkClick r:id="rId2"/>
              </a:rPr>
              <a:t>https://ria.ru/20170707/1498031909.html</a:t>
            </a:r>
            <a:endParaRPr lang="ru-RU" altLang="ru-RU" sz="2400"/>
          </a:p>
          <a:p>
            <a:pPr algn="just"/>
            <a:endParaRPr lang="ru-RU" altLang="ru-RU" sz="2400"/>
          </a:p>
        </p:txBody>
      </p:sp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10883900" y="1831975"/>
            <a:ext cx="733425" cy="41751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/>
          <a:srcRect t="4449"/>
          <a:stretch/>
        </p:blipFill>
        <p:spPr>
          <a:xfrm>
            <a:off x="706438" y="2408238"/>
            <a:ext cx="5260975" cy="3686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583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5CA044-DC8B-473E-9D3D-328425530E99}" type="slidenum">
              <a:rPr lang="ru-RU" altLang="ru-RU" sz="1800"/>
              <a:pPr/>
              <a:t>11</a:t>
            </a:fld>
            <a:endParaRPr lang="ru-RU" altLang="ru-RU" sz="1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849313" y="427038"/>
            <a:ext cx="11141075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90488" indent="-90488" algn="just" fontAlgn="auto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v"/>
              <a:defRPr/>
            </a:pPr>
            <a:r>
              <a:rPr lang="ru-RU" alt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Ситуация №3. 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Верите ли вы, что растения смогли бы дышать в замкнутом пространстве модуля?</a:t>
            </a:r>
            <a:endParaRPr lang="ru-RU" altLang="ru-RU" sz="2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7651" name="Прямоугольник 1"/>
          <p:cNvSpPr>
            <a:spLocks noChangeArrowheads="1"/>
          </p:cNvSpPr>
          <p:nvPr/>
        </p:nvSpPr>
        <p:spPr bwMode="auto">
          <a:xfrm>
            <a:off x="6419850" y="3306763"/>
            <a:ext cx="48688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defRPr/>
            </a:pP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Они используют углекислый газ для фотосинтеза, а образовавшийся кислород – для дыхания.</a:t>
            </a:r>
          </a:p>
        </p:txBody>
      </p:sp>
      <p:sp>
        <p:nvSpPr>
          <p:cNvPr id="25604" name="Заголовок 1"/>
          <p:cNvSpPr txBox="1">
            <a:spLocks/>
          </p:cNvSpPr>
          <p:nvPr/>
        </p:nvSpPr>
        <p:spPr bwMode="auto">
          <a:xfrm>
            <a:off x="6110288" y="1689100"/>
            <a:ext cx="2128837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3200" b="1">
                <a:solidFill>
                  <a:schemeClr val="accent2"/>
                </a:solidFill>
                <a:latin typeface="Calibri Light" pitchFamily="34" charset="0"/>
              </a:rPr>
              <a:t>Верю</a:t>
            </a: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11088688" y="1247775"/>
            <a:ext cx="733425" cy="41751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l="16150" t="2629" r="12863" b="-1784"/>
          <a:stretch/>
        </p:blipFill>
        <p:spPr>
          <a:xfrm>
            <a:off x="747713" y="1908175"/>
            <a:ext cx="5086350" cy="4090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607" name="Прямоугольник 2"/>
          <p:cNvSpPr>
            <a:spLocks noChangeArrowheads="1"/>
          </p:cNvSpPr>
          <p:nvPr/>
        </p:nvSpPr>
        <p:spPr bwMode="auto">
          <a:xfrm>
            <a:off x="420688" y="5999163"/>
            <a:ext cx="7254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>
                <a:hlinkClick r:id="rId4"/>
              </a:rPr>
              <a:t>https://cloud.prezentacii.org/19/06/151484/images/screen4.jpg</a:t>
            </a:r>
            <a:endParaRPr lang="ru-RU" altLang="ru-RU"/>
          </a:p>
        </p:txBody>
      </p:sp>
      <p:sp>
        <p:nvSpPr>
          <p:cNvPr id="25608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36BA747-E68A-4D08-BCFA-1BD52199CE6B}" type="slidenum">
              <a:rPr lang="ru-RU" altLang="ru-RU" sz="1800"/>
              <a:pPr/>
              <a:t>12</a:t>
            </a:fld>
            <a:endParaRPr lang="ru-RU" altLang="ru-RU" sz="1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579438" y="130175"/>
            <a:ext cx="11050587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90488" indent="-90488" algn="just" fontAlgn="auto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v"/>
              <a:defRPr/>
            </a:pPr>
            <a:r>
              <a:rPr lang="ru-RU" alt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Ситуация №4. </a:t>
            </a:r>
            <a:r>
              <a:rPr lang="ru-RU" alt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Марк разбивает огород. Для этого он насыпает марсианский грунт на глубину десять сантиметров, добавляет органику отходов жизнедеятельности в качестве удобрения. Верите ли вы, что этого количества грунта достаточно для выращивания картофеля? </a:t>
            </a:r>
          </a:p>
        </p:txBody>
      </p:sp>
      <p:sp>
        <p:nvSpPr>
          <p:cNvPr id="28675" name="Прямоугольник 1"/>
          <p:cNvSpPr>
            <a:spLocks noChangeArrowheads="1"/>
          </p:cNvSpPr>
          <p:nvPr/>
        </p:nvSpPr>
        <p:spPr bwMode="auto">
          <a:xfrm>
            <a:off x="6607175" y="3040063"/>
            <a:ext cx="5022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defRPr/>
            </a:pP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Глубина заделки картофеля в зависимости от технологии посадки может быть до 12 см.</a:t>
            </a:r>
          </a:p>
        </p:txBody>
      </p:sp>
      <p:sp>
        <p:nvSpPr>
          <p:cNvPr id="26628" name="Заголовок 1"/>
          <p:cNvSpPr txBox="1">
            <a:spLocks/>
          </p:cNvSpPr>
          <p:nvPr/>
        </p:nvSpPr>
        <p:spPr bwMode="auto">
          <a:xfrm>
            <a:off x="6532563" y="2254250"/>
            <a:ext cx="2128837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3200" b="1">
                <a:solidFill>
                  <a:schemeClr val="accent2"/>
                </a:solidFill>
                <a:latin typeface="Calibri Light" pitchFamily="34" charset="0"/>
              </a:rPr>
              <a:t>Верю</a:t>
            </a:r>
          </a:p>
        </p:txBody>
      </p:sp>
      <p:sp>
        <p:nvSpPr>
          <p:cNvPr id="6" name="Управляющая кнопка: далее 5">
            <a:hlinkClick r:id="rId2" action="ppaction://hlinksldjump" highlightClick="1"/>
          </p:cNvPr>
          <p:cNvSpPr/>
          <p:nvPr/>
        </p:nvSpPr>
        <p:spPr>
          <a:xfrm>
            <a:off x="11037888" y="1958975"/>
            <a:ext cx="733425" cy="41751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630" name="Прямоугольник 2"/>
          <p:cNvSpPr>
            <a:spLocks noChangeArrowheads="1"/>
          </p:cNvSpPr>
          <p:nvPr/>
        </p:nvSpPr>
        <p:spPr bwMode="auto">
          <a:xfrm>
            <a:off x="254000" y="5948363"/>
            <a:ext cx="6353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>
                <a:hlinkClick r:id="rId3"/>
              </a:rPr>
              <a:t>https://cloud.prezentacii.org/19/06/151484/images/screen4.jpg</a:t>
            </a:r>
            <a:endParaRPr lang="ru-RU" altLang="ru-RU"/>
          </a:p>
          <a:p>
            <a:endParaRPr lang="ru-RU" alt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/>
          <a:srcRect l="23873" t="20643" r="37570" b="14725"/>
          <a:stretch/>
        </p:blipFill>
        <p:spPr>
          <a:xfrm>
            <a:off x="630238" y="2024063"/>
            <a:ext cx="5616575" cy="3924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632" name="Номер слайда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56F055-5B28-4D4C-8FC9-209C54C31E98}" type="slidenum">
              <a:rPr lang="ru-RU" altLang="ru-RU" sz="1800"/>
              <a:pPr/>
              <a:t>13</a:t>
            </a:fld>
            <a:endParaRPr lang="ru-RU" altLang="ru-RU" sz="1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566738" y="317500"/>
            <a:ext cx="11229975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90488" indent="-90488" algn="just" fontAlgn="auto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v"/>
              <a:defRPr/>
            </a:pPr>
            <a:r>
              <a:rPr lang="ru-RU" altLang="ru-RU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Ситуация №5. </a:t>
            </a:r>
            <a:r>
              <a:rPr lang="ru-RU" alt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Бактерии, живущие в отходах человеческого организма, заселили грунт для огорода и через несколько недель он стал плодородным. Верите ли вы, что этого срока достаточно? </a:t>
            </a:r>
          </a:p>
        </p:txBody>
      </p:sp>
      <p:sp>
        <p:nvSpPr>
          <p:cNvPr id="27651" name="Заголовок 1"/>
          <p:cNvSpPr txBox="1">
            <a:spLocks/>
          </p:cNvSpPr>
          <p:nvPr/>
        </p:nvSpPr>
        <p:spPr bwMode="auto">
          <a:xfrm>
            <a:off x="4813300" y="1701800"/>
            <a:ext cx="212883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3200" b="1">
                <a:solidFill>
                  <a:schemeClr val="accent2"/>
                </a:solidFill>
                <a:latin typeface="Calibri Light" pitchFamily="34" charset="0"/>
              </a:rPr>
              <a:t>Не верю</a:t>
            </a:r>
          </a:p>
        </p:txBody>
      </p:sp>
      <p:sp>
        <p:nvSpPr>
          <p:cNvPr id="27652" name="Прямоугольник 1"/>
          <p:cNvSpPr>
            <a:spLocks noChangeArrowheads="1"/>
          </p:cNvSpPr>
          <p:nvPr/>
        </p:nvSpPr>
        <p:spPr bwMode="auto">
          <a:xfrm>
            <a:off x="4687888" y="2181225"/>
            <a:ext cx="7018337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400"/>
              <a:t>По В. В. Докучаеву:</a:t>
            </a:r>
          </a:p>
          <a:p>
            <a:pPr algn="just"/>
            <a:r>
              <a:rPr lang="ru-RU" altLang="ru-RU" sz="2400"/>
              <a:t>«...процесс почвообразования протекает со скоростью 0,5-2 см в столетие. На создание пахотного слоя (18-25 см) необходимо от 2 до 8,5 тысяч лет. Земля - единственная из всех известных планет, которая имеет почву». Да и нужны для плодородия совсем другие бактерии. </a:t>
            </a:r>
          </a:p>
          <a:p>
            <a:pPr algn="just"/>
            <a:r>
              <a:rPr lang="ru-RU" altLang="ru-RU" sz="2400">
                <a:hlinkClick r:id="rId2"/>
              </a:rPr>
              <a:t>https://ru-ecology.info/page/00320478003181900240017000052421/</a:t>
            </a:r>
            <a:endParaRPr lang="ru-RU" altLang="ru-RU" sz="2400"/>
          </a:p>
          <a:p>
            <a:pPr algn="just"/>
            <a:endParaRPr lang="ru-RU" altLang="ru-RU" sz="24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4275" y="1925638"/>
            <a:ext cx="2833688" cy="427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654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2A50631-6646-44DF-8F4B-F3A470EE1306}" type="slidenum">
              <a:rPr lang="ru-RU" altLang="ru-RU" sz="1800"/>
              <a:pPr/>
              <a:t>14</a:t>
            </a:fld>
            <a:endParaRPr lang="ru-RU" altLang="ru-RU" sz="1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0" y="441325"/>
            <a:ext cx="11952288" cy="144938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chemeClr val="accent2"/>
                </a:solidFill>
              </a:rPr>
              <a:t>1.2. Междисциплинарное учебно-исследовательское задание </a:t>
            </a:r>
            <a:br>
              <a:rPr lang="ru-RU" altLang="ru-RU" b="1" dirty="0" smtClean="0">
                <a:solidFill>
                  <a:schemeClr val="accent2"/>
                </a:solidFill>
              </a:rPr>
            </a:br>
            <a:r>
              <a:rPr lang="ru-RU" altLang="ru-RU" b="1" dirty="0" smtClean="0">
                <a:solidFill>
                  <a:schemeClr val="accent2"/>
                </a:solidFill>
              </a:rPr>
              <a:t>«Как работают микроорганизмы»</a:t>
            </a:r>
          </a:p>
        </p:txBody>
      </p:sp>
      <p:sp>
        <p:nvSpPr>
          <p:cNvPr id="28675" name="Объект 3"/>
          <p:cNvSpPr>
            <a:spLocks noGrp="1"/>
          </p:cNvSpPr>
          <p:nvPr>
            <p:ph idx="1"/>
          </p:nvPr>
        </p:nvSpPr>
        <p:spPr>
          <a:xfrm>
            <a:off x="604838" y="2012950"/>
            <a:ext cx="10677525" cy="4022725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altLang="ru-RU" sz="2800" b="1" smtClean="0"/>
              <a:t>Предмет исследования</a:t>
            </a:r>
            <a:endParaRPr lang="ru-RU" altLang="ru-RU" sz="2800" smtClean="0"/>
          </a:p>
          <a:p>
            <a:pPr marL="0" indent="0" algn="just" eaLnBrk="1" hangingPunct="1">
              <a:buFont typeface="Arial" charset="0"/>
              <a:buNone/>
            </a:pPr>
            <a:r>
              <a:rPr lang="ru-RU" altLang="ru-RU" sz="2800" smtClean="0"/>
              <a:t>Микроорганизмы почвы выделяют активное вещество – уреазу. Она разлагает органическое вещество мочевину, образующуюся из остатков растительного или животного происхождения, до минеральных веществ – основы почвенного питания растений. Интересно, что такое количество мочевины, которое при участии уреазы перерабатывается за 1 минуту, в ее отсутствии разлагалось бы почти 2000 лет. Окончание разложения мы увидим по изменению цвета специальной индикаторной бумаги. </a:t>
            </a:r>
          </a:p>
        </p:txBody>
      </p:sp>
      <p:sp>
        <p:nvSpPr>
          <p:cNvPr id="28676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62AD792-3045-4F0F-B1D3-14A6E414EE24}" type="slidenum">
              <a:rPr lang="ru-RU" altLang="ru-RU" sz="1800"/>
              <a:pPr/>
              <a:t>15</a:t>
            </a:fld>
            <a:endParaRPr lang="ru-RU" alt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1268413" y="334963"/>
            <a:ext cx="9421812" cy="13255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chemeClr val="accent2"/>
                </a:solidFill>
              </a:rPr>
              <a:t>Оборудование </a:t>
            </a:r>
            <a:br>
              <a:rPr lang="ru-RU" altLang="ru-RU" b="1" dirty="0" smtClean="0">
                <a:solidFill>
                  <a:schemeClr val="accent2"/>
                </a:solidFill>
              </a:rPr>
            </a:br>
            <a:r>
              <a:rPr lang="ru-RU" altLang="ru-RU" b="1" dirty="0" smtClean="0">
                <a:solidFill>
                  <a:schemeClr val="accent2"/>
                </a:solidFill>
              </a:rPr>
              <a:t>и реактивы</a:t>
            </a:r>
            <a:endParaRPr lang="ru-RU" altLang="ru-RU" dirty="0" smtClean="0">
              <a:solidFill>
                <a:schemeClr val="accent2"/>
              </a:solidFill>
            </a:endParaRPr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>
          <a:xfrm>
            <a:off x="760413" y="1897063"/>
            <a:ext cx="5937250" cy="4351337"/>
          </a:xfrm>
        </p:spPr>
        <p:txBody>
          <a:bodyPr/>
          <a:lstStyle/>
          <a:p>
            <a:pPr algn="just" eaLnBrk="1" hangingPunct="1"/>
            <a:r>
              <a:rPr lang="ru-RU" altLang="ru-RU" sz="2800" smtClean="0"/>
              <a:t>Почва с пришкольного участка в химическом стакане, дистиллированная вода,  весы, фильтровальная бумага, 10 мл раствора активатора почвенной микрофлоры и 3% раствор мочевины в склянках, мерный цилиндр, стеклянные палочки, ложечки, 3 чашки Петри, универсальная индикаторная бумага, скотч, бумажные салфетки.</a:t>
            </a:r>
          </a:p>
        </p:txBody>
      </p:sp>
      <p:sp>
        <p:nvSpPr>
          <p:cNvPr id="29700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003A93E-35FC-4382-ACC7-645AB133FC86}" type="slidenum">
              <a:rPr lang="ru-RU" altLang="ru-RU" sz="1800"/>
              <a:pPr/>
              <a:t>16</a:t>
            </a:fld>
            <a:endParaRPr lang="ru-RU" altLang="ru-RU" sz="180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7900" y="1978025"/>
            <a:ext cx="3362325" cy="418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 txBox="1">
            <a:spLocks/>
          </p:cNvSpPr>
          <p:nvPr/>
        </p:nvSpPr>
        <p:spPr bwMode="auto">
          <a:xfrm>
            <a:off x="2498725" y="0"/>
            <a:ext cx="696595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ru-RU" altLang="ru-RU" sz="4800" b="1">
                <a:solidFill>
                  <a:schemeClr val="accent2"/>
                </a:solidFill>
                <a:latin typeface="Calibri Light" pitchFamily="34" charset="0"/>
              </a:rPr>
              <a:t>Методика исследования</a:t>
            </a:r>
            <a:endParaRPr lang="ru-RU" altLang="ru-RU" sz="4800">
              <a:solidFill>
                <a:schemeClr val="accent2"/>
              </a:solidFill>
              <a:latin typeface="Calibri Light" pitchFamily="34" charset="0"/>
            </a:endParaRPr>
          </a:p>
        </p:txBody>
      </p:sp>
      <p:sp>
        <p:nvSpPr>
          <p:cNvPr id="32771" name="Объект 2"/>
          <p:cNvSpPr txBox="1">
            <a:spLocks/>
          </p:cNvSpPr>
          <p:nvPr/>
        </p:nvSpPr>
        <p:spPr bwMode="auto">
          <a:xfrm>
            <a:off x="515938" y="855663"/>
            <a:ext cx="1112043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 </a:t>
            </a:r>
            <a:r>
              <a:rPr lang="ru-RU" alt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Приготовьте</a:t>
            </a:r>
            <a:r>
              <a:rPr lang="ru-RU" alt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alt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две навески</a:t>
            </a:r>
            <a:r>
              <a:rPr lang="ru-RU" alt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alt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почвы по 50 г. В одну из проб добавьте 10 мл раствора активатора почвенной микрофлоры. Поместите навески в чашки Петри. 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</a:t>
            </a:r>
            <a:r>
              <a:rPr lang="ru-RU" alt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30 мл 3%-</a:t>
            </a:r>
            <a:r>
              <a:rPr lang="ru-RU" altLang="ru-RU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ного</a:t>
            </a:r>
            <a:r>
              <a:rPr lang="ru-RU" alt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раствора мочевины добавьте к навескам почвы, образцы тщательно перемешайте до пастообразного состояния. Пасту равномерно распределите по чашке. 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3. </a:t>
            </a:r>
            <a:r>
              <a:rPr lang="ru-RU" alt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Налейте</a:t>
            </a:r>
            <a:r>
              <a:rPr lang="ru-RU" alt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alt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30 мл 3%-</a:t>
            </a:r>
            <a:r>
              <a:rPr lang="ru-RU" altLang="ru-RU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ного</a:t>
            </a:r>
            <a:r>
              <a:rPr lang="ru-RU" alt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раствора мочевины в третью чашку Петри и оставьте без почвы.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4.</a:t>
            </a:r>
            <a:r>
              <a:rPr lang="ru-RU" alt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На крышки чашек Петри со внутренней стороны прикрепите полоску универсальной индикаторной бумаги так, чтобы она не касалась поверхности образцов. Индикаторную бумагу необходимо смочить дистиллированной водой.</a:t>
            </a:r>
          </a:p>
          <a:p>
            <a:pPr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ru-RU" alt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5.</a:t>
            </a:r>
            <a:r>
              <a:rPr lang="ru-RU" alt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Наблюдайте за изменением цвета полоски индикаторной бумаги, не открывая крышек у чашек Петри. </a:t>
            </a:r>
          </a:p>
        </p:txBody>
      </p:sp>
      <p:sp>
        <p:nvSpPr>
          <p:cNvPr id="30724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E6527C7-7E23-4FEB-B6AC-9E0F7A828D29}" type="slidenum">
              <a:rPr lang="ru-RU" altLang="ru-RU" sz="1800"/>
              <a:pPr/>
              <a:t>17</a:t>
            </a:fld>
            <a:endParaRPr lang="ru-RU" alt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846EEDA-D1E1-4EEC-843E-C5A71B933F6F}" type="slidenum">
              <a:rPr lang="ru-RU" altLang="ru-RU" sz="1800"/>
              <a:pPr/>
              <a:t>18</a:t>
            </a:fld>
            <a:endParaRPr lang="ru-RU" altLang="ru-RU" sz="18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9213" y="398463"/>
            <a:ext cx="4051300" cy="5403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b="9968"/>
          <a:stretch/>
        </p:blipFill>
        <p:spPr>
          <a:xfrm>
            <a:off x="6364288" y="392113"/>
            <a:ext cx="4505325" cy="541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36600" y="1736725"/>
          <a:ext cx="10779125" cy="3925888"/>
        </p:xfrm>
        <a:graphic>
          <a:graphicData uri="http://schemas.openxmlformats.org/drawingml/2006/table">
            <a:tbl>
              <a:tblPr/>
              <a:tblGrid>
                <a:gridCol w="3490912"/>
                <a:gridCol w="1519238"/>
                <a:gridCol w="1517650"/>
                <a:gridCol w="1517650"/>
                <a:gridCol w="1462087"/>
                <a:gridCol w="1271588"/>
              </a:tblGrid>
              <a:tr h="490736"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№ пробы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Время наблюдения,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0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15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7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Цвет индикаторной бумаги над почвой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147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Контроль (раствор мочевины без почвы)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736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№1 проба почвы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47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№2 проба почвы + активаторы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2"/>
                </a:solidFill>
              </a:rPr>
              <a:t>Протокол исследования</a:t>
            </a:r>
            <a:r>
              <a:rPr lang="ru-RU" dirty="0">
                <a:solidFill>
                  <a:schemeClr val="accent2"/>
                </a:solidFill>
              </a:rPr>
              <a:t/>
            </a:r>
            <a:br>
              <a:rPr lang="ru-RU" dirty="0">
                <a:solidFill>
                  <a:schemeClr val="accent2"/>
                </a:solidFill>
              </a:rPr>
            </a:b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2816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4E47517-BBDF-4201-ADFE-704B32EE46B6}" type="slidenum">
              <a:rPr lang="ru-RU" altLang="ru-RU" sz="1800"/>
              <a:pPr/>
              <a:t>19</a:t>
            </a:fld>
            <a:endParaRPr lang="ru-RU" altLang="ru-RU"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>
            <a:spLocks noGrp="1"/>
          </p:cNvSpPr>
          <p:nvPr>
            <p:ph type="title"/>
          </p:nvPr>
        </p:nvSpPr>
        <p:spPr>
          <a:xfrm>
            <a:off x="1096963" y="3348038"/>
            <a:ext cx="3976687" cy="9763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chemeClr val="accent2"/>
                </a:solidFill>
              </a:rPr>
              <a:t>Введение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85E49-3DD7-48A4-9392-9ECD945D86C5}" type="slidenum">
              <a:rPr lang="ru-RU"/>
              <a:pPr/>
              <a:t>2</a:t>
            </a:fld>
            <a:endParaRPr lang="ru-RU"/>
          </a:p>
        </p:txBody>
      </p:sp>
      <p:pic>
        <p:nvPicPr>
          <p:cNvPr id="12292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1725" y="33338"/>
            <a:ext cx="5561013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Прямоугольник 2"/>
          <p:cNvSpPr>
            <a:spLocks noChangeArrowheads="1"/>
          </p:cNvSpPr>
          <p:nvPr/>
        </p:nvSpPr>
        <p:spPr bwMode="auto">
          <a:xfrm>
            <a:off x="5691188" y="4419600"/>
            <a:ext cx="65420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>
                <a:hlinkClick r:id="rId4"/>
              </a:rPr>
              <a:t>http://zastava-nkk.ru/wp-content/uploads/2016/11/Avtonom-space-ecosystem.jpg</a:t>
            </a:r>
            <a:endParaRPr lang="ru-RU" alt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030FDF4-FFB1-4A97-8C03-E0BDD6D74474}" type="slidenum">
              <a:rPr lang="ru-RU" altLang="ru-RU" sz="1800"/>
              <a:pPr/>
              <a:t>20</a:t>
            </a:fld>
            <a:endParaRPr lang="ru-RU" altLang="ru-RU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54113" y="0"/>
            <a:ext cx="10058400" cy="14128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1.3. Тестовые задания «Проверь себя!»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617538" y="1538288"/>
            <a:ext cx="10880725" cy="43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 algn="l" rtl="0" fontAlgn="base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fontAlgn="auto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ru-RU" alt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</a:t>
            </a:r>
            <a:r>
              <a:rPr lang="ru-RU" alt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Почвенные </a:t>
            </a:r>
            <a:r>
              <a:rPr lang="ru-RU" alt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микроорганизмы осуществляют важные процессы, необходимые для жизни растительных организмов. Выберите из предложенных ответов два, которые к таким процессам НЕ относятся.</a:t>
            </a:r>
          </a:p>
          <a:p>
            <a:pPr algn="just" eaLnBrk="1" fontAlgn="auto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endParaRPr lang="ru-RU" alt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Calibri" panose="020F0502020204030204" pitchFamily="34" charset="0"/>
              <a:buNone/>
              <a:defRPr/>
            </a:pPr>
            <a:r>
              <a:rPr lang="ru-RU" alt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1)</a:t>
            </a:r>
            <a:r>
              <a:rPr lang="ru-RU" alt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выделяют углекислый газ при процессах жизнедеятельности;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Calibri" panose="020F0502020204030204" pitchFamily="34" charset="0"/>
              <a:buNone/>
              <a:defRPr/>
            </a:pPr>
            <a:r>
              <a:rPr lang="ru-RU" alt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2) </a:t>
            </a:r>
            <a:r>
              <a:rPr lang="ru-RU" alt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разлагают органические остатки животных и растений;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Calibri" panose="020F0502020204030204" pitchFamily="34" charset="0"/>
              <a:buNone/>
              <a:defRPr/>
            </a:pPr>
            <a:r>
              <a:rPr lang="ru-RU" alt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3) </a:t>
            </a:r>
            <a:r>
              <a:rPr lang="ru-RU" alt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превращают органические вещества в неорганические;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Calibri" panose="020F0502020204030204" pitchFamily="34" charset="0"/>
              <a:buNone/>
              <a:defRPr/>
            </a:pPr>
            <a:r>
              <a:rPr lang="ru-RU" alt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4) </a:t>
            </a:r>
            <a:r>
              <a:rPr lang="ru-RU" alt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вызывают заболевания зеленых побегов растений;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Calibri" panose="020F0502020204030204" pitchFamily="34" charset="0"/>
              <a:buNone/>
              <a:defRPr/>
            </a:pPr>
            <a:r>
              <a:rPr lang="ru-RU" alt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5) </a:t>
            </a:r>
            <a:r>
              <a:rPr lang="ru-RU" alt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уничтожают плодородный гумус.	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28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900" y="631825"/>
            <a:ext cx="10515600" cy="8096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1.3. Тестовые задания «Проверь себя!»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E7CAF15-635E-46D5-80A3-7206AB264143}" type="slidenum">
              <a:rPr lang="ru-RU" altLang="ru-RU" sz="1800"/>
              <a:pPr/>
              <a:t>21</a:t>
            </a:fld>
            <a:endParaRPr lang="ru-RU" altLang="ru-RU" sz="180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915025" y="1836738"/>
          <a:ext cx="6011863" cy="4556125"/>
        </p:xfrm>
        <a:graphic>
          <a:graphicData uri="http://schemas.openxmlformats.org/drawingml/2006/table">
            <a:tbl>
              <a:tblPr/>
              <a:tblGrid>
                <a:gridCol w="1563688"/>
                <a:gridCol w="785812"/>
                <a:gridCol w="889000"/>
                <a:gridCol w="893763"/>
                <a:gridCol w="989012"/>
                <a:gridCol w="890588"/>
              </a:tblGrid>
              <a:tr h="350471"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№ пробы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Время наблюдения,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09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150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310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4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Цвет индикаторной бумаги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14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Контроль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10514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№1 проба почвы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0514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№2 проба почвы + активатор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5889" name="Прямоугольник 4"/>
          <p:cNvSpPr>
            <a:spLocks noChangeArrowheads="1"/>
          </p:cNvSpPr>
          <p:nvPr/>
        </p:nvSpPr>
        <p:spPr bwMode="auto">
          <a:xfrm>
            <a:off x="292100" y="2217738"/>
            <a:ext cx="5259388" cy="270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0488" indent="-90488" algn="just" eaLnBrk="1" hangingPunct="1">
              <a:spcAft>
                <a:spcPts val="200"/>
              </a:spcAft>
              <a:buClr>
                <a:srgbClr val="99CB38"/>
              </a:buClr>
              <a:buSzPct val="100000"/>
              <a:buFont typeface="Wingdings" pitchFamily="2" charset="2"/>
              <a:buChar char="v"/>
            </a:pPr>
            <a:r>
              <a:rPr lang="ru-RU" altLang="ru-RU" sz="2400" b="1">
                <a:solidFill>
                  <a:srgbClr val="404040"/>
                </a:solidFill>
              </a:rPr>
              <a:t>2.</a:t>
            </a:r>
            <a:r>
              <a:rPr lang="ru-RU" altLang="ru-RU" sz="2400">
                <a:solidFill>
                  <a:srgbClr val="404040"/>
                </a:solidFill>
              </a:rPr>
              <a:t> В ходе исследования работы почвенных микроорганизмов Сергей провел опыты по воздействию уреазы бактерий почвы на мочевину и записал результаты в протокол:</a:t>
            </a:r>
          </a:p>
          <a:p>
            <a:pPr marL="90488" indent="-90488" algn="just" eaLnBrk="1" hangingPunct="1">
              <a:spcAft>
                <a:spcPts val="200"/>
              </a:spcAft>
              <a:buClr>
                <a:srgbClr val="99CB38"/>
              </a:buClr>
              <a:buSzPct val="100000"/>
              <a:buFont typeface="Wingdings" pitchFamily="2" charset="2"/>
              <a:buChar char="v"/>
            </a:pPr>
            <a:r>
              <a:rPr lang="ru-RU" altLang="ru-RU" sz="2400">
                <a:solidFill>
                  <a:srgbClr val="404040"/>
                </a:solidFill>
              </a:rPr>
              <a:t>Какие выводы он мог сделать по проделанной работе?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949950" y="996950"/>
          <a:ext cx="6011863" cy="4556125"/>
        </p:xfrm>
        <a:graphic>
          <a:graphicData uri="http://schemas.openxmlformats.org/drawingml/2006/table">
            <a:tbl>
              <a:tblPr/>
              <a:tblGrid>
                <a:gridCol w="1563688"/>
                <a:gridCol w="785812"/>
                <a:gridCol w="889000"/>
                <a:gridCol w="893763"/>
                <a:gridCol w="989012"/>
                <a:gridCol w="890588"/>
              </a:tblGrid>
              <a:tr h="350471">
                <a:tc rowSpan="3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№ пробы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Время наблюдения,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09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150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310 мин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4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Цвет индикаторной бумаги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14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Контроль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10514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№1 проба почвы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0514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№2 проба почвы + активатор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200"/>
                        </a:spcAft>
                        <a:buClr>
                          <a:schemeClr val="accent1"/>
                        </a:buClr>
                        <a:buSzPct val="100000"/>
                        <a:buFont typeface="Calibri" panose="020F050202020403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6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400"/>
                        </a:spcAft>
                        <a:buClr>
                          <a:schemeClr val="accent1"/>
                        </a:buClr>
                        <a:buFont typeface="Calibri" panose="020F0502020204030204" pitchFamily="34" charset="0"/>
                        <a:defRPr sz="12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5889" name="Прямоугольник 7"/>
          <p:cNvSpPr>
            <a:spLocks noChangeArrowheads="1"/>
          </p:cNvSpPr>
          <p:nvPr/>
        </p:nvSpPr>
        <p:spPr bwMode="auto">
          <a:xfrm>
            <a:off x="196850" y="396875"/>
            <a:ext cx="5367338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defRPr/>
            </a:pPr>
            <a:r>
              <a:rPr lang="ru-RU" alt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1)</a:t>
            </a:r>
            <a:r>
              <a:rPr lang="ru-RU" alt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синяя окраска показывает, что органическое вещество мочевина разлагается;</a:t>
            </a:r>
          </a:p>
          <a:p>
            <a:pPr algn="just">
              <a:defRPr/>
            </a:pPr>
            <a:r>
              <a:rPr lang="ru-RU" alt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2)</a:t>
            </a:r>
            <a:r>
              <a:rPr lang="ru-RU" alt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в пробе почвы №1 есть активные микроорганизмы, которые разлагают мочевину;</a:t>
            </a:r>
          </a:p>
          <a:p>
            <a:pPr algn="just">
              <a:defRPr/>
            </a:pPr>
            <a:r>
              <a:rPr lang="ru-RU" alt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3)</a:t>
            </a:r>
            <a:r>
              <a:rPr lang="ru-RU" alt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мочевина в растворе разлагается быстрее, чем в почве;</a:t>
            </a:r>
          </a:p>
          <a:p>
            <a:pPr algn="just">
              <a:defRPr/>
            </a:pPr>
            <a:r>
              <a:rPr lang="ru-RU" alt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4)</a:t>
            </a:r>
            <a:r>
              <a:rPr lang="ru-RU" alt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в пробе №2 отсутствуют микроорганизмы, разлагающие мочевину;</a:t>
            </a:r>
          </a:p>
          <a:p>
            <a:pPr algn="just">
              <a:defRPr/>
            </a:pPr>
            <a:r>
              <a:rPr lang="ru-RU" alt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5)</a:t>
            </a:r>
            <a:r>
              <a:rPr lang="ru-RU" alt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максимально быстро разложение органики происходит в пробе №1.</a:t>
            </a:r>
          </a:p>
          <a:p>
            <a:pPr algn="just">
              <a:defRPr/>
            </a:pPr>
            <a:r>
              <a:rPr lang="ru-RU" alt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6)</a:t>
            </a:r>
            <a:r>
              <a:rPr lang="ru-RU" alt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через полтора часа реакции во всех пробах почвы закончились.</a:t>
            </a:r>
          </a:p>
        </p:txBody>
      </p:sp>
      <p:sp>
        <p:nvSpPr>
          <p:cNvPr id="3691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13EC97A-3973-4E00-BBF5-BE368883D0CF}" type="slidenum">
              <a:rPr lang="ru-RU" altLang="ru-RU" sz="1800"/>
              <a:pPr/>
              <a:t>22</a:t>
            </a:fld>
            <a:endParaRPr lang="ru-RU" altLang="ru-RU" sz="18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кругленный прямоугольник 4"/>
          <p:cNvSpPr/>
          <p:nvPr/>
        </p:nvSpPr>
        <p:spPr>
          <a:xfrm>
            <a:off x="1098550" y="5003800"/>
            <a:ext cx="4410075" cy="8524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2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6938963" y="1573213"/>
            <a:ext cx="4598987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7110413" y="4987925"/>
            <a:ext cx="4427537" cy="74453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6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 rot="5400000">
            <a:off x="9848850" y="3111501"/>
            <a:ext cx="4416425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wordArtVert"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14342" name="Заголовок 2"/>
          <p:cNvSpPr>
            <a:spLocks noGrp="1"/>
          </p:cNvSpPr>
          <p:nvPr>
            <p:ph type="title"/>
          </p:nvPr>
        </p:nvSpPr>
        <p:spPr>
          <a:xfrm>
            <a:off x="1096963" y="758825"/>
            <a:ext cx="10058400" cy="3565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accent2"/>
                </a:solidFill>
              </a:rPr>
              <a:t>Искусственные замкнутые </a:t>
            </a:r>
            <a:r>
              <a:rPr lang="ru-RU" sz="7200" b="1" dirty="0" smtClean="0">
                <a:solidFill>
                  <a:schemeClr val="accent2"/>
                </a:solidFill>
              </a:rPr>
              <a:t>экосистемы</a:t>
            </a:r>
            <a:r>
              <a:rPr lang="ru-RU" altLang="ru-RU" sz="7200" b="1" dirty="0" smtClean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9223" name="Подзаголовок 3"/>
          <p:cNvSpPr>
            <a:spLocks noGrp="1"/>
          </p:cNvSpPr>
          <p:nvPr>
            <p:ph type="body" idx="1"/>
          </p:nvPr>
        </p:nvSpPr>
        <p:spPr>
          <a:xfrm>
            <a:off x="1096963" y="4452938"/>
            <a:ext cx="10058400" cy="1143000"/>
          </a:xfrm>
        </p:spPr>
        <p:txBody>
          <a:bodyPr rtlCol="0"/>
          <a:lstStyle/>
          <a:p>
            <a:pPr algn="just" eaLnBrk="1" fontAlgn="auto" hangingPunct="1">
              <a:defRPr/>
            </a:pPr>
            <a:r>
              <a:rPr lang="ru-RU" altLang="ru-RU" sz="2800" b="1" dirty="0"/>
              <a:t>Внеурочное занятие </a:t>
            </a:r>
            <a:r>
              <a:rPr lang="ru-RU" altLang="ru-RU" sz="2800" b="1" dirty="0" smtClean="0"/>
              <a:t>2</a:t>
            </a:r>
            <a:endParaRPr lang="ru-RU" altLang="ru-RU" sz="2800" dirty="0" smtClean="0"/>
          </a:p>
        </p:txBody>
      </p:sp>
      <p:sp>
        <p:nvSpPr>
          <p:cNvPr id="37896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120AD6F-E6C0-46E7-893A-A19197728966}" type="slidenum">
              <a:rPr lang="ru-RU" altLang="ru-RU" sz="1800"/>
              <a:pPr/>
              <a:t>23</a:t>
            </a:fld>
            <a:endParaRPr lang="ru-RU" altLang="ru-RU" sz="18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2.1. Учебное проектное задание «Моделируем замкнутые экосистемы» 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3397E16-4780-4AC3-B54E-6A0A2B38A155}" type="slidenum">
              <a:rPr lang="ru-RU" altLang="ru-RU" sz="1800"/>
              <a:pPr/>
              <a:t>24</a:t>
            </a:fld>
            <a:endParaRPr lang="ru-RU" altLang="ru-RU" sz="1800"/>
          </a:p>
        </p:txBody>
      </p:sp>
      <p:sp>
        <p:nvSpPr>
          <p:cNvPr id="7" name="Объект 4"/>
          <p:cNvSpPr txBox="1">
            <a:spLocks/>
          </p:cNvSpPr>
          <p:nvPr/>
        </p:nvSpPr>
        <p:spPr bwMode="auto">
          <a:xfrm>
            <a:off x="311150" y="2008188"/>
            <a:ext cx="6669088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Оборудование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Психрометр или датчик для измерения относительной влажности, термометр (если нет психрометра и датчиков – 2 одинаковых термометра, кусочки пластика, пластилин, кусочек ткани, склянки для изготовления психрометра), ножницы, деревянные палочки, кусочки ластика, пищевая пленка, небольшие растения в емкостях с почвой.</a:t>
            </a:r>
          </a:p>
          <a:p>
            <a:pPr algn="just"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42213" y="1873250"/>
            <a:ext cx="3670300" cy="428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6788" y="527050"/>
            <a:ext cx="10515600" cy="101123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Задание для физиков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963" name="Объект 2"/>
          <p:cNvSpPr>
            <a:spLocks noGrp="1"/>
          </p:cNvSpPr>
          <p:nvPr>
            <p:ph idx="1"/>
          </p:nvPr>
        </p:nvSpPr>
        <p:spPr>
          <a:xfrm>
            <a:off x="1154113" y="1987550"/>
            <a:ext cx="10328275" cy="4022725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v"/>
            </a:pPr>
            <a:r>
              <a:rPr lang="ru-RU" altLang="ru-RU" sz="2800" smtClean="0"/>
              <a:t>Выскажите предположение, какие физические явления могут происходить в замкнутой экосистеме, где живут растения и присутствует вода в почве или открытых водоемах? </a:t>
            </a:r>
          </a:p>
          <a:p>
            <a:pPr algn="just" eaLnBrk="1" hangingPunct="1">
              <a:buFont typeface="Wingdings" pitchFamily="2" charset="2"/>
              <a:buChar char="v"/>
            </a:pPr>
            <a:r>
              <a:rPr lang="ru-RU" altLang="ru-RU" sz="2800" smtClean="0"/>
              <a:t>Влияет ли на них температура? </a:t>
            </a:r>
          </a:p>
          <a:p>
            <a:pPr algn="just" eaLnBrk="1" hangingPunct="1">
              <a:buFont typeface="Wingdings" pitchFamily="2" charset="2"/>
              <a:buChar char="v"/>
            </a:pPr>
            <a:r>
              <a:rPr lang="ru-RU" altLang="ru-RU" sz="2800" smtClean="0"/>
              <a:t>Придумайте опыт, подтверждающий ваше предположение, используя предложенное оборудование. </a:t>
            </a:r>
          </a:p>
          <a:p>
            <a:pPr algn="just" eaLnBrk="1" hangingPunct="1">
              <a:buFont typeface="Wingdings" pitchFamily="2" charset="2"/>
              <a:buChar char="v"/>
            </a:pPr>
            <a:r>
              <a:rPr lang="ru-RU" altLang="ru-RU" sz="2800" smtClean="0"/>
              <a:t>Какие физические приборы вам потребуются? </a:t>
            </a:r>
          </a:p>
          <a:p>
            <a:pPr algn="just" eaLnBrk="1" hangingPunct="1">
              <a:buFont typeface="Wingdings" pitchFamily="2" charset="2"/>
              <a:buChar char="v"/>
            </a:pPr>
            <a:r>
              <a:rPr lang="ru-RU" altLang="ru-RU" sz="2800" smtClean="0"/>
              <a:t>Какие проблемы могут возникнуть в ЗЭС из-за этих явлений?</a:t>
            </a:r>
          </a:p>
          <a:p>
            <a:pPr algn="just" eaLnBrk="1" hangingPunct="1"/>
            <a:endParaRPr lang="ru-RU" altLang="ru-RU" sz="2800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C6850DA-8102-4E22-829E-6CBC72858706}" type="slidenum">
              <a:rPr lang="ru-RU" altLang="ru-RU" sz="1800"/>
              <a:pPr/>
              <a:t>25</a:t>
            </a:fld>
            <a:endParaRPr lang="ru-RU" altLang="ru-RU" sz="18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928688" y="19050"/>
            <a:ext cx="10515600" cy="132556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chemeClr val="accent2"/>
                </a:solidFill>
              </a:rPr>
              <a:t>Определение относительной влажности с помощью психрометра</a:t>
            </a:r>
            <a:endParaRPr lang="ru-RU" altLang="ru-RU" dirty="0" smtClean="0">
              <a:solidFill>
                <a:schemeClr val="accent2"/>
              </a:solidFill>
            </a:endParaRPr>
          </a:p>
        </p:txBody>
      </p:sp>
      <p:sp>
        <p:nvSpPr>
          <p:cNvPr id="4198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F625A0E-2ECB-425C-BD2B-B74CC05A948E}" type="slidenum">
              <a:rPr lang="ru-RU" altLang="ru-RU" sz="1800"/>
              <a:pPr/>
              <a:t>26</a:t>
            </a:fld>
            <a:endParaRPr lang="ru-RU" altLang="ru-RU" sz="1800"/>
          </a:p>
        </p:txBody>
      </p:sp>
      <p:pic>
        <p:nvPicPr>
          <p:cNvPr id="41988" name="Рисунок 5"/>
          <p:cNvPicPr>
            <a:picLocks noChangeAspect="1"/>
          </p:cNvPicPr>
          <p:nvPr/>
        </p:nvPicPr>
        <p:blipFill>
          <a:blip r:embed="rId2" cstate="print"/>
          <a:srcRect l="9746" t="491" r="17247"/>
          <a:stretch>
            <a:fillRect/>
          </a:stretch>
        </p:blipFill>
        <p:spPr bwMode="auto">
          <a:xfrm>
            <a:off x="530225" y="1322388"/>
            <a:ext cx="3494088" cy="457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Прямоугольник 6"/>
          <p:cNvSpPr>
            <a:spLocks noChangeArrowheads="1"/>
          </p:cNvSpPr>
          <p:nvPr/>
        </p:nvSpPr>
        <p:spPr bwMode="auto">
          <a:xfrm>
            <a:off x="0" y="5676900"/>
            <a:ext cx="53324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>
                <a:hlinkClick r:id="rId3"/>
              </a:rPr>
              <a:t>https://ecoteploiso.ru/wp-content/uploads/psihrometr-svoimi-rukami_5.jpg</a:t>
            </a:r>
            <a:endParaRPr lang="ru-RU" altLang="ru-RU"/>
          </a:p>
          <a:p>
            <a:pPr eaLnBrk="1" hangingPunct="1"/>
            <a:endParaRPr lang="ru-RU" altLang="ru-RU"/>
          </a:p>
        </p:txBody>
      </p:sp>
      <p:pic>
        <p:nvPicPr>
          <p:cNvPr id="29701" name="Рисунок 7"/>
          <p:cNvPicPr>
            <a:picLocks noChangeAspect="1"/>
          </p:cNvPicPr>
          <p:nvPr/>
        </p:nvPicPr>
        <p:blipFill rotWithShape="1">
          <a:blip r:embed="rId4" cstate="print"/>
          <a:srcRect l="1" t="8336" r="180"/>
          <a:stretch/>
        </p:blipFill>
        <p:spPr bwMode="auto">
          <a:xfrm>
            <a:off x="4856163" y="2217738"/>
            <a:ext cx="6786562" cy="4129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37350" y="1755775"/>
            <a:ext cx="38195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Психрометрическая таблица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0525" y="1401763"/>
            <a:ext cx="3265488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72B4D83-FBC9-4896-81DC-5F399AEBD94E}" type="slidenum">
              <a:rPr lang="ru-RU" altLang="ru-RU" sz="1800"/>
              <a:pPr/>
              <a:t>27</a:t>
            </a:fld>
            <a:endParaRPr lang="ru-RU" altLang="ru-RU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74750" y="295275"/>
            <a:ext cx="10515600" cy="4476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Задание для химиков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3013" name="Объект 2"/>
          <p:cNvSpPr>
            <a:spLocks noGrp="1"/>
          </p:cNvSpPr>
          <p:nvPr>
            <p:ph idx="4294967295"/>
          </p:nvPr>
        </p:nvSpPr>
        <p:spPr>
          <a:xfrm>
            <a:off x="434975" y="769938"/>
            <a:ext cx="11371263" cy="2630487"/>
          </a:xfrm>
        </p:spPr>
        <p:txBody>
          <a:bodyPr/>
          <a:lstStyle/>
          <a:p>
            <a:pPr algn="just" eaLnBrk="1" hangingPunct="1">
              <a:buFont typeface="Wingdings" pitchFamily="2" charset="2"/>
              <a:buChar char="v"/>
            </a:pPr>
            <a:r>
              <a:rPr lang="ru-RU" altLang="ru-RU" sz="2400" smtClean="0"/>
              <a:t>Нарисуйте схему обмена веществ, который происходит между растительным организмом и окружающей средой, а также, животным организмом и окружающей средой. </a:t>
            </a:r>
          </a:p>
          <a:p>
            <a:pPr algn="just" eaLnBrk="1" hangingPunct="1">
              <a:buFont typeface="Wingdings" pitchFamily="2" charset="2"/>
              <a:buChar char="v"/>
            </a:pPr>
            <a:endParaRPr lang="ru-RU" altLang="ru-RU" sz="2400" smtClean="0"/>
          </a:p>
          <a:p>
            <a:pPr algn="just" eaLnBrk="1" hangingPunct="1">
              <a:buFont typeface="Wingdings" pitchFamily="2" charset="2"/>
              <a:buChar char="v"/>
            </a:pPr>
            <a:endParaRPr lang="ru-RU" altLang="ru-RU" sz="2400" smtClean="0"/>
          </a:p>
          <a:p>
            <a:pPr algn="just" eaLnBrk="1" hangingPunct="1">
              <a:buFont typeface="Wingdings" pitchFamily="2" charset="2"/>
              <a:buChar char="v"/>
            </a:pPr>
            <a:endParaRPr lang="ru-RU" altLang="ru-RU" sz="2400" smtClean="0"/>
          </a:p>
          <a:p>
            <a:pPr algn="just" eaLnBrk="1" hangingPunct="1">
              <a:buFont typeface="Wingdings" pitchFamily="2" charset="2"/>
              <a:buChar char="v"/>
            </a:pPr>
            <a:endParaRPr lang="ru-RU" altLang="ru-RU" sz="2400" smtClean="0"/>
          </a:p>
          <a:p>
            <a:pPr algn="just" eaLnBrk="1" hangingPunct="1">
              <a:buFont typeface="Wingdings" pitchFamily="2" charset="2"/>
              <a:buChar char="v"/>
            </a:pPr>
            <a:endParaRPr lang="ru-RU" altLang="ru-RU" sz="2400" smtClean="0"/>
          </a:p>
          <a:p>
            <a:pPr algn="just" eaLnBrk="1" hangingPunct="1">
              <a:buFont typeface="Wingdings" pitchFamily="2" charset="2"/>
              <a:buChar char="v"/>
            </a:pPr>
            <a:endParaRPr lang="ru-RU" altLang="ru-RU" sz="2400" smtClean="0"/>
          </a:p>
          <a:p>
            <a:pPr algn="just" eaLnBrk="1" hangingPunct="1">
              <a:buFont typeface="Wingdings" pitchFamily="2" charset="2"/>
              <a:buChar char="v"/>
            </a:pPr>
            <a:endParaRPr lang="ru-RU" altLang="ru-RU" sz="2400" smtClean="0"/>
          </a:p>
          <a:p>
            <a:pPr algn="just" eaLnBrk="1" hangingPunct="1">
              <a:buFont typeface="Wingdings" pitchFamily="2" charset="2"/>
              <a:buChar char="v"/>
            </a:pPr>
            <a:r>
              <a:rPr lang="ru-RU" altLang="ru-RU" sz="2400" smtClean="0"/>
              <a:t>Какие вещества, выделяемые растениями, могут оказаться необходимыми для животных. И наоборот, что могут взять растения у животных для своей жизни?</a:t>
            </a:r>
          </a:p>
          <a:p>
            <a:pPr algn="just" eaLnBrk="1" hangingPunct="1"/>
            <a:endParaRPr lang="ru-RU" altLang="ru-RU" sz="2400" smtClean="0"/>
          </a:p>
        </p:txBody>
      </p:sp>
      <p:pic>
        <p:nvPicPr>
          <p:cNvPr id="43014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2763" y="1401763"/>
            <a:ext cx="3824287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1388" y="973138"/>
            <a:ext cx="10515600" cy="4476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Задание для биологов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963" y="1824038"/>
            <a:ext cx="5049837" cy="1265237"/>
          </a:xfrm>
        </p:spPr>
        <p:txBody>
          <a:bodyPr rtlCol="0">
            <a:noAutofit/>
          </a:bodyPr>
          <a:lstStyle/>
          <a:p>
            <a:pPr algn="just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Вспомните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как связаны микроорганизмы, животные и растения в экосистемах. </a:t>
            </a:r>
            <a:endParaRPr lang="ru-RU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Какая 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группа организмов отсутствует в вашей модели? </a:t>
            </a:r>
            <a:endParaRPr lang="ru-RU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Как 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это скажется в дальнейшем на устойчивости биосистемы?</a:t>
            </a:r>
          </a:p>
          <a:p>
            <a:pPr marL="0" indent="0" algn="just" eaLnBrk="1" fontAlgn="auto" hangingPunct="1">
              <a:buFont typeface="Calibri" pitchFamily="34" charset="0"/>
              <a:buNone/>
              <a:defRPr/>
            </a:pP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036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977A5EE-B018-4979-B1D0-022D604DEAF5}" type="slidenum">
              <a:rPr lang="ru-RU" altLang="ru-RU" sz="1800"/>
              <a:pPr/>
              <a:t>28</a:t>
            </a:fld>
            <a:endParaRPr lang="ru-RU" altLang="ru-RU" sz="1800"/>
          </a:p>
        </p:txBody>
      </p:sp>
      <p:pic>
        <p:nvPicPr>
          <p:cNvPr id="44037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3613" y="1928813"/>
            <a:ext cx="5413375" cy="405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1388" y="1008063"/>
            <a:ext cx="10515600" cy="4476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Задание для математиков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963" y="2060575"/>
            <a:ext cx="11474450" cy="1265238"/>
          </a:xfrm>
        </p:spPr>
        <p:txBody>
          <a:bodyPr rtlCol="0">
            <a:noAutofit/>
          </a:bodyPr>
          <a:lstStyle/>
          <a:p>
            <a:pPr marL="91440" indent="-91440" eaLnBrk="1" fontAlgn="auto" hangingPunct="1">
              <a:defRPr/>
            </a:pP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 оценкам ученых, уровень потребления кислорода в объеме 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 литров в час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является достаточным и безопасным для человека. Один лист небольших размеров вырабатывает около </a:t>
            </a:r>
            <a:r>
              <a:rPr lang="ru-RU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 мл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кислорода в час. </a:t>
            </a:r>
            <a:endParaRPr lang="ru-RU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Какое 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количество листьев необходимо взять в замкнутую биосистему для снабжения человека кислородом? </a:t>
            </a:r>
            <a:endParaRPr lang="ru-RU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Используя 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растение, находящееся в вашей модели, рассчитайте, сколько таких растений смогут вырабатывать необходимый объем кислорода? </a:t>
            </a:r>
            <a:endParaRPr lang="ru-RU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Что 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еще нужно учесть, определяя количество растений в ЗЭС?</a:t>
            </a:r>
          </a:p>
          <a:p>
            <a:pPr marL="0" indent="0" algn="just" eaLnBrk="1" fontAlgn="auto" hangingPunct="1">
              <a:buFont typeface="Calibri" pitchFamily="34" charset="0"/>
              <a:buNone/>
              <a:defRPr/>
            </a:pP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060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49BC2A2-CCCD-44E9-BA4C-7C99DED40899}" type="slidenum">
              <a:rPr lang="ru-RU" altLang="ru-RU" sz="1800"/>
              <a:pPr/>
              <a:t>29</a:t>
            </a:fld>
            <a:endParaRPr lang="ru-RU" alt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3"/>
          <p:cNvSpPr>
            <a:spLocks noGrp="1"/>
          </p:cNvSpPr>
          <p:nvPr>
            <p:ph type="title"/>
          </p:nvPr>
        </p:nvSpPr>
        <p:spPr>
          <a:xfrm>
            <a:off x="696913" y="234950"/>
            <a:ext cx="10515600" cy="8604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chemeClr val="accent2"/>
                </a:solidFill>
              </a:rPr>
              <a:t>Большая идея модуля</a:t>
            </a:r>
          </a:p>
        </p:txBody>
      </p:sp>
      <p:sp>
        <p:nvSpPr>
          <p:cNvPr id="14339" name="Объект 4"/>
          <p:cNvSpPr>
            <a:spLocks noGrp="1"/>
          </p:cNvSpPr>
          <p:nvPr>
            <p:ph idx="1"/>
          </p:nvPr>
        </p:nvSpPr>
        <p:spPr>
          <a:xfrm>
            <a:off x="347663" y="1636713"/>
            <a:ext cx="5216525" cy="2811462"/>
          </a:xfrm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ru-RU" altLang="ru-RU" sz="2800" smtClean="0"/>
              <a:t>Живая природа состоит из элементов (организмов, их сообществ), которые сложно устроены и разными способами поддерживают свою устойчивость в ответ на изменения в окружающем мире. Эти элементы ученые называют биосистемами. Разнообразные и взаимодействующие биосистемы образуют «оболочку жизни» на нашей планете – биосферу.</a:t>
            </a:r>
          </a:p>
        </p:txBody>
      </p:sp>
      <p:sp>
        <p:nvSpPr>
          <p:cNvPr id="14340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00A0AC8-195A-451C-B9C4-1862F05008CC}" type="slidenum">
              <a:rPr lang="ru-RU" altLang="ru-RU" sz="1800"/>
              <a:pPr/>
              <a:t>3</a:t>
            </a:fld>
            <a:endParaRPr lang="ru-RU" altLang="ru-RU" sz="18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5868" t="33051" r="6244" b="3850"/>
          <a:stretch/>
        </p:blipFill>
        <p:spPr>
          <a:xfrm>
            <a:off x="6078538" y="1979613"/>
            <a:ext cx="5770562" cy="3713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42" name="Прямоугольник 2"/>
          <p:cNvSpPr>
            <a:spLocks noChangeArrowheads="1"/>
          </p:cNvSpPr>
          <p:nvPr/>
        </p:nvSpPr>
        <p:spPr bwMode="auto">
          <a:xfrm>
            <a:off x="5173663" y="5859463"/>
            <a:ext cx="70659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>
                <a:hlinkClick r:id="rId3"/>
              </a:rPr>
              <a:t>https://ds04.infourok.ru/uploads/ex/082e/000b2bbd-a2dbc91b/img3.jpg</a:t>
            </a:r>
            <a:endParaRPr lang="ru-RU" altLang="ru-RU"/>
          </a:p>
          <a:p>
            <a:endParaRPr lang="ru-RU" alt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889DC99-C676-496F-A1CE-C02068988D4A}" type="slidenum">
              <a:rPr lang="ru-RU" altLang="ru-RU" sz="1800"/>
              <a:pPr/>
              <a:t>30</a:t>
            </a:fld>
            <a:endParaRPr lang="ru-RU" altLang="ru-RU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36525"/>
            <a:ext cx="10515600" cy="5746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Проекты ЗЭС: «Биосфера – 2»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89088" y="6037263"/>
            <a:ext cx="8312150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u="sng" dirty="0">
                <a:solidFill>
                  <a:srgbClr val="0000FF"/>
                </a:solidFill>
                <a:latin typeface="+mn-lt"/>
                <a:hlinkClick r:id="rId2"/>
              </a:rPr>
              <a:t>https://ruposters.ru/news/03-04-2019/bios-biosfera-opiti-ludmi-steklom</a:t>
            </a:r>
            <a:endParaRPr lang="ru-RU" dirty="0"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22475" y="711200"/>
            <a:ext cx="7878763" cy="5326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4F4BC26-1B7C-4B47-8452-DF1D8C75E5B8}" type="slidenum">
              <a:rPr lang="ru-RU" altLang="ru-RU" sz="1800"/>
              <a:pPr/>
              <a:t>31</a:t>
            </a:fld>
            <a:endParaRPr lang="ru-RU" altLang="ru-RU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22238"/>
            <a:ext cx="10515600" cy="5746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Проекты ЗЭС: «БИОС - 3»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2788" y="625475"/>
            <a:ext cx="8391525" cy="5445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855788" y="6070600"/>
            <a:ext cx="8980487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ru-RU" u="sng" dirty="0">
                <a:solidFill>
                  <a:srgbClr val="0000FF"/>
                </a:solidFill>
                <a:latin typeface="+mn-lt"/>
                <a:hlinkClick r:id="rId3"/>
              </a:rPr>
              <a:t>https://ruposters.ru/news/03-04-2019/bios-biosfera-opiti-ludmi-steklom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5E867A9-69A1-4409-9EBE-28C961817E68}" type="slidenum">
              <a:rPr lang="ru-RU" altLang="ru-RU" sz="1800"/>
              <a:pPr/>
              <a:t>32</a:t>
            </a:fld>
            <a:endParaRPr lang="ru-RU" altLang="ru-RU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22238"/>
            <a:ext cx="10515600" cy="5746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Проекты ЗЭС: «БИОС - 3»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48132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9238" y="696913"/>
            <a:ext cx="9282112" cy="531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Прямоугольник 6"/>
          <p:cNvSpPr>
            <a:spLocks noChangeArrowheads="1"/>
          </p:cNvSpPr>
          <p:nvPr/>
        </p:nvSpPr>
        <p:spPr bwMode="auto">
          <a:xfrm>
            <a:off x="1243013" y="5813425"/>
            <a:ext cx="9558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>
                <a:hlinkClick r:id="rId3"/>
              </a:rPr>
              <a:t>https://shikardos.ru/text/cheste-rossijskogo-naroda-trebuet-chtob-pokazate-sposobnoste-i/2.png</a:t>
            </a:r>
            <a:endParaRPr lang="ru-RU" altLang="ru-RU"/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кругленный прямоугольник 4"/>
          <p:cNvSpPr/>
          <p:nvPr/>
        </p:nvSpPr>
        <p:spPr>
          <a:xfrm>
            <a:off x="1098550" y="5003800"/>
            <a:ext cx="4410075" cy="8524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2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6938963" y="1573213"/>
            <a:ext cx="4598987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7110413" y="4987925"/>
            <a:ext cx="4427537" cy="74453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6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 rot="5400000">
            <a:off x="9848850" y="3111501"/>
            <a:ext cx="4416425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wordArtVert"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14342" name="Заголовок 2"/>
          <p:cNvSpPr>
            <a:spLocks noGrp="1"/>
          </p:cNvSpPr>
          <p:nvPr>
            <p:ph type="title"/>
          </p:nvPr>
        </p:nvSpPr>
        <p:spPr>
          <a:xfrm>
            <a:off x="1096963" y="758825"/>
            <a:ext cx="10058400" cy="3565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chemeClr val="accent2"/>
                </a:solidFill>
              </a:rPr>
              <a:t>От </a:t>
            </a:r>
            <a:r>
              <a:rPr lang="ru-RU" sz="7200" b="1" dirty="0">
                <a:solidFill>
                  <a:schemeClr val="accent2"/>
                </a:solidFill>
              </a:rPr>
              <a:t>фантастики – к </a:t>
            </a:r>
            <a:r>
              <a:rPr lang="ru-RU" sz="7200" b="1" dirty="0" smtClean="0">
                <a:solidFill>
                  <a:schemeClr val="accent2"/>
                </a:solidFill>
              </a:rPr>
              <a:t>реальности</a:t>
            </a:r>
            <a:endParaRPr lang="ru-RU" sz="7200" dirty="0">
              <a:solidFill>
                <a:schemeClr val="accent2"/>
              </a:solidFill>
            </a:endParaRPr>
          </a:p>
        </p:txBody>
      </p:sp>
      <p:sp>
        <p:nvSpPr>
          <p:cNvPr id="9223" name="Подзаголовок 3"/>
          <p:cNvSpPr>
            <a:spLocks noGrp="1"/>
          </p:cNvSpPr>
          <p:nvPr>
            <p:ph type="body" idx="1"/>
          </p:nvPr>
        </p:nvSpPr>
        <p:spPr>
          <a:xfrm>
            <a:off x="1096963" y="4452938"/>
            <a:ext cx="10058400" cy="1143000"/>
          </a:xfrm>
        </p:spPr>
        <p:txBody>
          <a:bodyPr rtlCol="0"/>
          <a:lstStyle/>
          <a:p>
            <a:pPr algn="just" eaLnBrk="1" fontAlgn="auto" hangingPunct="1">
              <a:defRPr/>
            </a:pPr>
            <a:r>
              <a:rPr lang="ru-RU" altLang="ru-RU" sz="2800" b="1" dirty="0"/>
              <a:t>Внеурочное занятие </a:t>
            </a:r>
            <a:r>
              <a:rPr lang="ru-RU" altLang="ru-RU" sz="2800" b="1" dirty="0" smtClean="0"/>
              <a:t>3</a:t>
            </a:r>
            <a:endParaRPr lang="ru-RU" altLang="ru-RU" sz="2800" dirty="0" smtClean="0"/>
          </a:p>
        </p:txBody>
      </p:sp>
      <p:sp>
        <p:nvSpPr>
          <p:cNvPr id="49160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1BEAD2-A31E-4FE2-8945-0B0FF565A368}" type="slidenum">
              <a:rPr lang="ru-RU" altLang="ru-RU" sz="1800"/>
              <a:pPr/>
              <a:t>33</a:t>
            </a:fld>
            <a:endParaRPr lang="ru-RU" altLang="ru-RU" sz="18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668338"/>
            <a:ext cx="7947025" cy="5303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Прямоугольник 1"/>
          <p:cNvSpPr>
            <a:spLocks noChangeArrowheads="1"/>
          </p:cNvSpPr>
          <p:nvPr/>
        </p:nvSpPr>
        <p:spPr bwMode="auto">
          <a:xfrm>
            <a:off x="3244850" y="5972175"/>
            <a:ext cx="6183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>
                <a:hlinkClick r:id="rId3"/>
              </a:rPr>
              <a:t>https://sfw.so/uploads/posts/2020-05/1589357331_9.jpg</a:t>
            </a:r>
            <a:endParaRPr lang="ru-RU" altLang="ru-RU"/>
          </a:p>
        </p:txBody>
      </p:sp>
      <p:sp>
        <p:nvSpPr>
          <p:cNvPr id="51204" name="Заголовок 1"/>
          <p:cNvSpPr txBox="1">
            <a:spLocks/>
          </p:cNvSpPr>
          <p:nvPr/>
        </p:nvSpPr>
        <p:spPr bwMode="auto">
          <a:xfrm>
            <a:off x="1327150" y="0"/>
            <a:ext cx="10515600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4800" b="1">
                <a:solidFill>
                  <a:schemeClr val="accent2"/>
                </a:solidFill>
                <a:latin typeface="Calibri Light" pitchFamily="34" charset="0"/>
              </a:rPr>
              <a:t>3.1. Кейс «Биосфера – 2»</a:t>
            </a:r>
          </a:p>
        </p:txBody>
      </p:sp>
      <p:sp>
        <p:nvSpPr>
          <p:cNvPr id="5120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E324407-3E5B-4FC7-AA7C-B72D049E221D}" type="slidenum">
              <a:rPr lang="ru-RU" altLang="ru-RU" sz="1800"/>
              <a:pPr/>
              <a:t>34</a:t>
            </a:fld>
            <a:endParaRPr lang="ru-RU" altLang="ru-RU" sz="18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1375" y="241300"/>
            <a:ext cx="8491538" cy="5661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Прямоугольник 4"/>
          <p:cNvSpPr>
            <a:spLocks noChangeArrowheads="1"/>
          </p:cNvSpPr>
          <p:nvPr/>
        </p:nvSpPr>
        <p:spPr bwMode="auto">
          <a:xfrm>
            <a:off x="271463" y="6027738"/>
            <a:ext cx="121713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ru-RU">
                <a:hlinkClick r:id="rId3"/>
              </a:rPr>
              <a:t>https://www.iphones.ru/wp-content/uploads/2021/02/15bd1951e1d617e2cae19c286ab75faa35-0507-critics-spaceship-earth.rhorizontal.w1200.jpg</a:t>
            </a:r>
            <a:endParaRPr lang="ru-RU" altLang="ru-RU"/>
          </a:p>
          <a:p>
            <a:pPr eaLnBrk="1" hangingPunct="1"/>
            <a:endParaRPr lang="ru-RU" altLang="ru-RU"/>
          </a:p>
        </p:txBody>
      </p:sp>
      <p:sp>
        <p:nvSpPr>
          <p:cNvPr id="5222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572416F-9217-4C03-8006-E67712EC0AD4}" type="slidenum">
              <a:rPr lang="ru-RU" altLang="ru-RU" sz="1800"/>
              <a:pPr/>
              <a:t>35</a:t>
            </a:fld>
            <a:endParaRPr lang="ru-RU" altLang="ru-RU" sz="18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Прямоугольник 1"/>
          <p:cNvSpPr>
            <a:spLocks noChangeArrowheads="1"/>
          </p:cNvSpPr>
          <p:nvPr/>
        </p:nvSpPr>
        <p:spPr bwMode="auto">
          <a:xfrm>
            <a:off x="2951163" y="5978525"/>
            <a:ext cx="76057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>
                <a:hlinkClick r:id="rId2"/>
              </a:rPr>
              <a:t>https://masterokblog.ru/wp-content/uploads/1589357361_5.jpg</a:t>
            </a:r>
            <a:endParaRPr lang="ru-RU" altLang="ru-RU"/>
          </a:p>
        </p:txBody>
      </p:sp>
      <p:pic>
        <p:nvPicPr>
          <p:cNvPr id="21507" name="Рисунок 2"/>
          <p:cNvPicPr>
            <a:picLocks noChangeAspect="1"/>
          </p:cNvPicPr>
          <p:nvPr/>
        </p:nvPicPr>
        <p:blipFill rotWithShape="1">
          <a:blip r:embed="rId3" cstate="print"/>
          <a:srcRect r="642" b="2669"/>
          <a:stretch/>
        </p:blipFill>
        <p:spPr bwMode="auto">
          <a:xfrm>
            <a:off x="2382838" y="206375"/>
            <a:ext cx="7854950" cy="5772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ECF53B-935F-48DC-A263-636300E2FAC2}" type="slidenum">
              <a:rPr lang="ru-RU" altLang="ru-RU" sz="1800"/>
              <a:pPr/>
              <a:t>36</a:t>
            </a:fld>
            <a:endParaRPr lang="ru-RU" altLang="ru-RU" sz="18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5488" y="130175"/>
            <a:ext cx="8407400" cy="5594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Прямоугольник 2"/>
          <p:cNvSpPr>
            <a:spLocks noChangeArrowheads="1"/>
          </p:cNvSpPr>
          <p:nvPr/>
        </p:nvSpPr>
        <p:spPr bwMode="auto">
          <a:xfrm>
            <a:off x="1738313" y="5688013"/>
            <a:ext cx="10337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>
                <a:hlinkClick r:id="rId3"/>
              </a:rPr>
              <a:t>https://avatars.mds.yandex.net/get-zen_doc/3683451/pub_5f06aeb1f594551966324992_5f1400506eb1fb6b13d5fe94/scale_1200</a:t>
            </a:r>
            <a:endParaRPr lang="ru-RU" altLang="ru-RU"/>
          </a:p>
          <a:p>
            <a:pPr eaLnBrk="1" hangingPunct="1"/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A4D9-D692-4A2C-916E-59515F80801C}" type="slidenum">
              <a:rPr lang="ru-RU"/>
              <a:pPr/>
              <a:t>37</a:t>
            </a:fld>
            <a:endParaRPr lang="ru-RU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4863" y="163513"/>
            <a:ext cx="8610600" cy="5732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Прямоугольник 1"/>
          <p:cNvSpPr>
            <a:spLocks noChangeArrowheads="1"/>
          </p:cNvSpPr>
          <p:nvPr/>
        </p:nvSpPr>
        <p:spPr bwMode="auto">
          <a:xfrm>
            <a:off x="2376488" y="5895975"/>
            <a:ext cx="85296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ru-RU">
                <a:hlinkClick r:id="rId3"/>
              </a:rPr>
              <a:t>https://www.iphones.ru/wp-content/uploads/2021/02/bio26.jpg.700x466_q95.jpg</a:t>
            </a:r>
            <a:endParaRPr lang="ru-RU" altLang="ru-RU"/>
          </a:p>
        </p:txBody>
      </p:sp>
      <p:sp>
        <p:nvSpPr>
          <p:cNvPr id="55300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0F9DD98-E0D3-444B-AA28-DE0C2F040EFC}" type="slidenum">
              <a:rPr lang="ru-RU" altLang="ru-RU" sz="1800"/>
              <a:pPr/>
              <a:t>38</a:t>
            </a:fld>
            <a:endParaRPr lang="ru-RU" altLang="ru-RU" sz="18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0CB2B10-0FFA-4969-9EC7-9CD5D29F23F0}" type="slidenum">
              <a:rPr lang="ru-RU" altLang="ru-RU" sz="1800"/>
              <a:pPr/>
              <a:t>39</a:t>
            </a:fld>
            <a:endParaRPr lang="ru-RU" altLang="ru-RU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22238"/>
            <a:ext cx="10515600" cy="5746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Проекты ЗЭС: «БИОС – 1,2,3»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3587" t="750" r="2054" b="7422"/>
          <a:stretch/>
        </p:blipFill>
        <p:spPr>
          <a:xfrm>
            <a:off x="1095375" y="631825"/>
            <a:ext cx="9761538" cy="5227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6325" name="Прямоугольник 6"/>
          <p:cNvSpPr>
            <a:spLocks noChangeArrowheads="1"/>
          </p:cNvSpPr>
          <p:nvPr/>
        </p:nvSpPr>
        <p:spPr bwMode="auto">
          <a:xfrm>
            <a:off x="2224088" y="5900738"/>
            <a:ext cx="89884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>
                <a:hlinkClick r:id="rId3"/>
              </a:rPr>
              <a:t>https://cs9.pikabu.ru/post_img/2018/02/04/8/og_og_1517750435290359977.jpg</a:t>
            </a:r>
            <a:endParaRPr lang="ru-RU" altLang="ru-RU"/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D9F8762-523F-4811-BC84-1A5BD07A0CDF}" type="slidenum">
              <a:rPr lang="ru-RU" altLang="ru-RU" sz="1800"/>
              <a:pPr/>
              <a:t>4</a:t>
            </a:fld>
            <a:endParaRPr lang="ru-RU" altLang="ru-RU" sz="1800"/>
          </a:p>
        </p:txBody>
      </p:sp>
      <p:sp>
        <p:nvSpPr>
          <p:cNvPr id="1126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0515600" cy="7810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chemeClr val="accent2"/>
                </a:solidFill>
              </a:rPr>
              <a:t>Вводное тестирование</a:t>
            </a:r>
          </a:p>
        </p:txBody>
      </p:sp>
      <p:sp>
        <p:nvSpPr>
          <p:cNvPr id="11267" name="Объект 2"/>
          <p:cNvSpPr>
            <a:spLocks noGrp="1"/>
          </p:cNvSpPr>
          <p:nvPr>
            <p:ph idx="4294967295"/>
          </p:nvPr>
        </p:nvSpPr>
        <p:spPr>
          <a:xfrm>
            <a:off x="541338" y="781050"/>
            <a:ext cx="11139487" cy="4351338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Вставьте в текст «Биосистемы и экосистемы» пропущенные термины из предложенного перечня, приведенного после текста, используя для этого цифровые обозначения. Заполните таблицу ответов.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БИОСИСТЕМЫ И ЭКОСИСТЕМЫ</a:t>
            </a: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Биосистема - система, содержащая упорядоченные взаимодействующие живые компоненты, которые образуют единое целое. Основных уровней биосистем восемь: молекулярный, ___________(А), тканевый, органный, организменный, популяционно-видовой, биогеоценотический, ___________(Б). Сообщества живых организмов вместе с неживой частью среды и всеми разнообразными взаимодействиями называют ___________(В). Они устроены довольно сложно, но состоят из одних и тех же блоков, каждый из которых может быть представлен разными организмами. Это производители, _____________(Г) и разрушители. 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ПЕРЕЧЕНЬ ТЕРМИНОВ: </a:t>
            </a: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1)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биосферный;       </a:t>
            </a: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2)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клеточный;      </a:t>
            </a: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3)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потребитель;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4)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экосистема;         </a:t>
            </a: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5)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alt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агроценоз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        </a:t>
            </a: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6)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хищник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кругленный прямоугольник 4"/>
          <p:cNvSpPr/>
          <p:nvPr/>
        </p:nvSpPr>
        <p:spPr>
          <a:xfrm>
            <a:off x="1098550" y="5003800"/>
            <a:ext cx="4410075" cy="8524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2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6938963" y="1573213"/>
            <a:ext cx="4598987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7110413" y="4987925"/>
            <a:ext cx="4427537" cy="74453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6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 rot="5400000">
            <a:off x="9848850" y="3111501"/>
            <a:ext cx="4416425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wordArtVert"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14342" name="Заголовок 2"/>
          <p:cNvSpPr>
            <a:spLocks noGrp="1"/>
          </p:cNvSpPr>
          <p:nvPr>
            <p:ph type="title"/>
          </p:nvPr>
        </p:nvSpPr>
        <p:spPr>
          <a:xfrm>
            <a:off x="1096963" y="758825"/>
            <a:ext cx="10058400" cy="3565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accent2"/>
                </a:solidFill>
              </a:rPr>
              <a:t>Проектирование замкнутого </a:t>
            </a:r>
            <a:r>
              <a:rPr lang="ru-RU" sz="7200" b="1" dirty="0" err="1" smtClean="0">
                <a:solidFill>
                  <a:schemeClr val="accent2"/>
                </a:solidFill>
              </a:rPr>
              <a:t>флорариума</a:t>
            </a:r>
            <a:endParaRPr lang="ru-RU" sz="7200" dirty="0">
              <a:solidFill>
                <a:schemeClr val="accent2"/>
              </a:solidFill>
            </a:endParaRPr>
          </a:p>
        </p:txBody>
      </p:sp>
      <p:sp>
        <p:nvSpPr>
          <p:cNvPr id="9223" name="Подзаголовок 3"/>
          <p:cNvSpPr>
            <a:spLocks noGrp="1"/>
          </p:cNvSpPr>
          <p:nvPr>
            <p:ph type="body" idx="1"/>
          </p:nvPr>
        </p:nvSpPr>
        <p:spPr>
          <a:xfrm>
            <a:off x="1096963" y="4452938"/>
            <a:ext cx="10058400" cy="1143000"/>
          </a:xfrm>
        </p:spPr>
        <p:txBody>
          <a:bodyPr rtlCol="0"/>
          <a:lstStyle/>
          <a:p>
            <a:pPr algn="just" eaLnBrk="1" fontAlgn="auto" hangingPunct="1">
              <a:defRPr/>
            </a:pPr>
            <a:r>
              <a:rPr lang="ru-RU" altLang="ru-RU" sz="2800" b="1" dirty="0"/>
              <a:t>Внеурочное занятие </a:t>
            </a:r>
            <a:r>
              <a:rPr lang="ru-RU" altLang="ru-RU" sz="2800" b="1" dirty="0" smtClean="0"/>
              <a:t>4 </a:t>
            </a:r>
            <a:endParaRPr lang="ru-RU" altLang="ru-RU" sz="2800" dirty="0" smtClean="0"/>
          </a:p>
        </p:txBody>
      </p:sp>
      <p:sp>
        <p:nvSpPr>
          <p:cNvPr id="57352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4BCFB09-44C5-415D-9735-EFCBD19C1067}" type="slidenum">
              <a:rPr lang="ru-RU" altLang="ru-RU" sz="1800"/>
              <a:pPr/>
              <a:t>40</a:t>
            </a:fld>
            <a:endParaRPr lang="ru-RU" altLang="ru-RU" sz="18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3"/>
          <p:cNvPicPr>
            <a:picLocks noChangeAspect="1"/>
          </p:cNvPicPr>
          <p:nvPr/>
        </p:nvPicPr>
        <p:blipFill>
          <a:blip r:embed="rId2" cstate="print"/>
          <a:srcRect l="6775" t="-233" r="6081"/>
          <a:stretch>
            <a:fillRect/>
          </a:stretch>
        </p:blipFill>
        <p:spPr bwMode="auto">
          <a:xfrm>
            <a:off x="760413" y="1901825"/>
            <a:ext cx="5330825" cy="4078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Прямоугольник 4"/>
          <p:cNvSpPr>
            <a:spLocks noChangeArrowheads="1"/>
          </p:cNvSpPr>
          <p:nvPr/>
        </p:nvSpPr>
        <p:spPr bwMode="auto">
          <a:xfrm>
            <a:off x="438150" y="5934075"/>
            <a:ext cx="54911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>
                <a:hlinkClick r:id="rId3"/>
              </a:rPr>
              <a:t>https://diz-cafe.com/wp-content/uploads/2017/08/s.jpg</a:t>
            </a:r>
            <a:endParaRPr lang="ru-RU" altLang="ru-RU"/>
          </a:p>
          <a:p>
            <a:pPr eaLnBrk="1" hangingPunct="1"/>
            <a:endParaRPr lang="ru-RU" altLang="ru-RU"/>
          </a:p>
        </p:txBody>
      </p:sp>
      <p:sp>
        <p:nvSpPr>
          <p:cNvPr id="59396" name="Прямоугольник 5"/>
          <p:cNvSpPr>
            <a:spLocks noChangeArrowheads="1"/>
          </p:cNvSpPr>
          <p:nvPr/>
        </p:nvSpPr>
        <p:spPr bwMode="auto">
          <a:xfrm>
            <a:off x="8570913" y="5656263"/>
            <a:ext cx="304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ru-RU">
                <a:hlinkClick r:id="rId4"/>
              </a:rPr>
              <a:t>https://youtu.be/Ifw1WnZx4LI</a:t>
            </a:r>
            <a:endParaRPr lang="ru-RU" altLang="ru-RU"/>
          </a:p>
          <a:p>
            <a:pPr eaLnBrk="1" hangingPunct="1"/>
            <a:endParaRPr lang="ru-RU" altLang="ru-RU"/>
          </a:p>
        </p:txBody>
      </p:sp>
      <p:pic>
        <p:nvPicPr>
          <p:cNvPr id="59397" name="Рисунок 1" descr="http://qrcoder.ru/code/?https%3A%2F%2Fyoutu.be%2FIfw1WnZx4LI&amp;4&amp;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82013" y="2111375"/>
            <a:ext cx="3136900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Заголовок 1"/>
          <p:cNvSpPr>
            <a:spLocks noGrp="1"/>
          </p:cNvSpPr>
          <p:nvPr>
            <p:ph type="title"/>
          </p:nvPr>
        </p:nvSpPr>
        <p:spPr>
          <a:xfrm>
            <a:off x="-166688" y="519113"/>
            <a:ext cx="12192001" cy="90805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2"/>
                </a:solidFill>
              </a:rPr>
              <a:t>4.1. </a:t>
            </a:r>
            <a:r>
              <a:rPr lang="ru-RU" dirty="0">
                <a:solidFill>
                  <a:schemeClr val="accent2"/>
                </a:solidFill>
              </a:rPr>
              <a:t>Учебное проектное задание </a:t>
            </a:r>
            <a:r>
              <a:rPr lang="ru-RU" dirty="0" smtClean="0">
                <a:solidFill>
                  <a:schemeClr val="accent2"/>
                </a:solidFill>
              </a:rPr>
              <a:t/>
            </a:r>
            <a:br>
              <a:rPr lang="ru-RU" dirty="0" smtClean="0">
                <a:solidFill>
                  <a:schemeClr val="accent2"/>
                </a:solidFill>
              </a:rPr>
            </a:br>
            <a:r>
              <a:rPr lang="ru-RU" dirty="0" smtClean="0">
                <a:solidFill>
                  <a:schemeClr val="accent2"/>
                </a:solidFill>
              </a:rPr>
              <a:t>«</a:t>
            </a:r>
            <a:r>
              <a:rPr lang="ru-RU" dirty="0">
                <a:solidFill>
                  <a:schemeClr val="accent2"/>
                </a:solidFill>
              </a:rPr>
              <a:t>Сад за стеклом» </a:t>
            </a:r>
          </a:p>
        </p:txBody>
      </p:sp>
      <p:sp>
        <p:nvSpPr>
          <p:cNvPr id="5939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27B5F5A-03FC-4018-A9C5-A350A9146122}" type="slidenum">
              <a:rPr lang="ru-RU" altLang="ru-RU" sz="1800"/>
              <a:pPr/>
              <a:t>41</a:t>
            </a:fld>
            <a:endParaRPr lang="ru-RU" altLang="ru-RU" sz="18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Ящик Уорда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6041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E01B4BE-A76C-4A86-AE70-09E027BAB7CC}" type="slidenum">
              <a:rPr lang="ru-RU" altLang="ru-RU" sz="1800"/>
              <a:pPr/>
              <a:t>42</a:t>
            </a:fld>
            <a:endParaRPr lang="ru-RU" altLang="ru-RU" sz="1800"/>
          </a:p>
        </p:txBody>
      </p:sp>
      <p:pic>
        <p:nvPicPr>
          <p:cNvPr id="60420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038" y="1839913"/>
            <a:ext cx="11830050" cy="315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Прямоугольник 4"/>
          <p:cNvSpPr>
            <a:spLocks noChangeArrowheads="1"/>
          </p:cNvSpPr>
          <p:nvPr/>
        </p:nvSpPr>
        <p:spPr bwMode="auto">
          <a:xfrm>
            <a:off x="1096963" y="5857875"/>
            <a:ext cx="10699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ru-RU">
                <a:hlinkClick r:id="rId3"/>
              </a:rPr>
              <a:t>http://2.bp.blogspot.com/-acOt6by5J6U/VNMYAc4g_fI/AAAAAAAABHo/kxwCSsYhqmY/s1600/Untitled-2.jpg</a:t>
            </a:r>
            <a:endParaRPr lang="ru-RU" altLang="ru-RU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ъект 4"/>
          <p:cNvSpPr>
            <a:spLocks noGrp="1"/>
          </p:cNvSpPr>
          <p:nvPr>
            <p:ph idx="1"/>
          </p:nvPr>
        </p:nvSpPr>
        <p:spPr>
          <a:xfrm>
            <a:off x="374650" y="0"/>
            <a:ext cx="11499850" cy="1393825"/>
          </a:xfrm>
        </p:spPr>
        <p:txBody>
          <a:bodyPr/>
          <a:lstStyle/>
          <a:p>
            <a:pPr eaLnBrk="1" hangingPunct="1"/>
            <a:r>
              <a:rPr lang="ru-RU" altLang="ru-RU" sz="4800" smtClean="0">
                <a:solidFill>
                  <a:schemeClr val="accent2"/>
                </a:solidFill>
              </a:rPr>
              <a:t>Рассмотрите оборудование. Как его можно использовать для создания флорариума?</a:t>
            </a:r>
          </a:p>
        </p:txBody>
      </p:sp>
      <p:sp>
        <p:nvSpPr>
          <p:cNvPr id="61443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6C95529-847A-4810-8906-65D7729BDB7D}" type="slidenum">
              <a:rPr lang="ru-RU" altLang="ru-RU" sz="1800"/>
              <a:pPr/>
              <a:t>43</a:t>
            </a:fld>
            <a:endParaRPr lang="ru-RU" altLang="ru-RU" sz="1800"/>
          </a:p>
        </p:txBody>
      </p:sp>
      <p:sp>
        <p:nvSpPr>
          <p:cNvPr id="7" name="Объект 4"/>
          <p:cNvSpPr txBox="1">
            <a:spLocks/>
          </p:cNvSpPr>
          <p:nvPr/>
        </p:nvSpPr>
        <p:spPr bwMode="auto">
          <a:xfrm>
            <a:off x="374650" y="1931988"/>
            <a:ext cx="6670675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anose="02020603050405020304" pitchFamily="18" charset="0"/>
              </a:rPr>
              <a:t>Оборудование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Коллекция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растений, мох, ножницы, химические стаканы с водой для полива, стеклянные емкости с плотно закрывающимися крышками для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флорариумов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спирт для обработки стенок сосуда, активированный уголь, песок и мелкие камни, почва для растений, ракушки, деревянные палочки.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1445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4738" y="1816100"/>
            <a:ext cx="4449762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49030E7-2D5B-4C77-9E46-02A6C476B5A1}" type="slidenum">
              <a:rPr lang="ru-RU" altLang="ru-RU" sz="1800"/>
              <a:pPr/>
              <a:t>44</a:t>
            </a:fld>
            <a:endParaRPr lang="ru-RU" altLang="ru-RU" sz="1800"/>
          </a:p>
        </p:txBody>
      </p:sp>
      <p:sp>
        <p:nvSpPr>
          <p:cNvPr id="419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3660775" cy="81438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err="1" smtClean="0">
                <a:solidFill>
                  <a:schemeClr val="accent2"/>
                </a:solidFill>
              </a:rPr>
              <a:t>Фиттония</a:t>
            </a:r>
            <a:endParaRPr lang="ru-RU" altLang="ru-RU" b="1" dirty="0" smtClean="0">
              <a:solidFill>
                <a:schemeClr val="accent2"/>
              </a:solidFill>
            </a:endParaRPr>
          </a:p>
        </p:txBody>
      </p:sp>
      <p:sp>
        <p:nvSpPr>
          <p:cNvPr id="60419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4070350"/>
            <a:ext cx="3606800" cy="27876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В дикой природе произрастает на влажных территориях Перу и Колумбии. </a:t>
            </a:r>
          </a:p>
          <a:p>
            <a:pPr marL="0" indent="0" eaLnBrk="1" hangingPunct="1">
              <a:buFont typeface="Calibri" pitchFamily="34" charset="0"/>
              <a:buNone/>
              <a:defRPr/>
            </a:pPr>
            <a:endParaRPr lang="ru-RU" altLang="ru-RU" sz="2400" dirty="0" smtClean="0">
              <a:latin typeface="+mj-lt"/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21510" name="Picture 6" descr="http://uhodvdomashnihusloviah.ru/sites/default/files/images/20150706142552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7030" y="1043222"/>
            <a:ext cx="3249613" cy="295275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2470" name="Заголовок 1"/>
          <p:cNvSpPr txBox="1">
            <a:spLocks/>
          </p:cNvSpPr>
          <p:nvPr/>
        </p:nvSpPr>
        <p:spPr bwMode="auto">
          <a:xfrm>
            <a:off x="4689475" y="-25400"/>
            <a:ext cx="24622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4400" b="1">
                <a:solidFill>
                  <a:schemeClr val="accent2"/>
                </a:solidFill>
                <a:latin typeface="Calibri Light" pitchFamily="34" charset="0"/>
              </a:rPr>
              <a:t>Пилея</a:t>
            </a:r>
          </a:p>
        </p:txBody>
      </p:sp>
      <p:pic>
        <p:nvPicPr>
          <p:cNvPr id="8" name="Picture 6" descr="http://www.gardenbuddies.com/forum/messages/64189/43821.jpg"/>
          <p:cNvPicPr>
            <a:picLocks noChangeAspect="1" noChangeArrowheads="1"/>
          </p:cNvPicPr>
          <p:nvPr/>
        </p:nvPicPr>
        <p:blipFill rotWithShape="1">
          <a:blip r:embed="rId3" cstate="print"/>
          <a:srcRect t="8105" r="20933"/>
          <a:stretch/>
        </p:blipFill>
        <p:spPr bwMode="auto">
          <a:xfrm>
            <a:off x="4295001" y="973254"/>
            <a:ext cx="3452315" cy="30487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0423" name="Содержимое 3"/>
          <p:cNvSpPr txBox="1">
            <a:spLocks/>
          </p:cNvSpPr>
          <p:nvPr/>
        </p:nvSpPr>
        <p:spPr bwMode="auto">
          <a:xfrm>
            <a:off x="4175125" y="4070350"/>
            <a:ext cx="3489325" cy="290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lnSpc>
                <a:spcPct val="90000"/>
              </a:lnSpc>
              <a:spcBef>
                <a:spcPts val="1000"/>
              </a:spcBef>
              <a:defRPr/>
            </a:pPr>
            <a:endParaRPr lang="ru-RU" altLang="ru-RU" sz="2400" dirty="0" smtClean="0">
              <a:latin typeface="+mj-lt"/>
            </a:endParaRPr>
          </a:p>
        </p:txBody>
      </p:sp>
      <p:pic>
        <p:nvPicPr>
          <p:cNvPr id="10" name="Содержимое 9" descr="10092011226.jpg"/>
          <p:cNvPicPr>
            <a:picLocks noChangeAspect="1"/>
          </p:cNvPicPr>
          <p:nvPr/>
        </p:nvPicPr>
        <p:blipFill rotWithShape="1">
          <a:blip r:embed="rId4" cstate="print"/>
          <a:srcRect l="1" t="29112" r="-2358"/>
          <a:stretch/>
        </p:blipFill>
        <p:spPr bwMode="auto">
          <a:xfrm>
            <a:off x="8545674" y="995229"/>
            <a:ext cx="3301640" cy="30487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2474" name="Заголовок 1"/>
          <p:cNvSpPr txBox="1">
            <a:spLocks/>
          </p:cNvSpPr>
          <p:nvPr/>
        </p:nvSpPr>
        <p:spPr bwMode="auto">
          <a:xfrm>
            <a:off x="7664450" y="0"/>
            <a:ext cx="4408488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90000"/>
              </a:lnSpc>
            </a:pPr>
            <a:r>
              <a:rPr lang="ru-RU" altLang="ru-RU" sz="4400" b="1">
                <a:solidFill>
                  <a:schemeClr val="accent2"/>
                </a:solidFill>
                <a:latin typeface="Calibri Light" pitchFamily="34" charset="0"/>
              </a:rPr>
              <a:t>Фикус ампельный</a:t>
            </a:r>
          </a:p>
        </p:txBody>
      </p:sp>
      <p:sp>
        <p:nvSpPr>
          <p:cNvPr id="62475" name="Содержимое 3"/>
          <p:cNvSpPr txBox="1">
            <a:spLocks/>
          </p:cNvSpPr>
          <p:nvPr/>
        </p:nvSpPr>
        <p:spPr bwMode="auto">
          <a:xfrm>
            <a:off x="8389938" y="4240213"/>
            <a:ext cx="36131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endParaRPr lang="ru-RU" altLang="ru-RU" sz="2800"/>
          </a:p>
        </p:txBody>
      </p:sp>
      <p:sp>
        <p:nvSpPr>
          <p:cNvPr id="13" name="Содержимое 3"/>
          <p:cNvSpPr txBox="1">
            <a:spLocks/>
          </p:cNvSpPr>
          <p:nvPr/>
        </p:nvSpPr>
        <p:spPr bwMode="auto">
          <a:xfrm>
            <a:off x="4217988" y="4125913"/>
            <a:ext cx="3606800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 algn="l" rtl="0" fontAlgn="base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Растет</a:t>
            </a:r>
            <a:r>
              <a:rPr lang="ru-RU" altLang="ru-RU" sz="2400" dirty="0" smtClean="0">
                <a:latin typeface="+mj-lt"/>
              </a:rPr>
              <a:t> в тропических поясах всей Земли кроме Австралии.</a:t>
            </a: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endParaRPr lang="ru-RU" altLang="ru-RU" sz="2400" dirty="0" smtClean="0">
              <a:latin typeface="+mj-lt"/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latin typeface="+mj-lt"/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4" name="Содержимое 3"/>
          <p:cNvSpPr txBox="1">
            <a:spLocks/>
          </p:cNvSpPr>
          <p:nvPr/>
        </p:nvSpPr>
        <p:spPr bwMode="auto">
          <a:xfrm>
            <a:off x="8440738" y="4240213"/>
            <a:ext cx="3606800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 algn="l" rtl="0" fontAlgn="base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latin typeface="+mj-lt"/>
              </a:rPr>
              <a:t>Его родина - влажные субтропики Японии и Китая. Введен в культуру в 1721 году.</a:t>
            </a: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latin typeface="+mj-lt"/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 txBox="1">
            <a:spLocks/>
          </p:cNvSpPr>
          <p:nvPr/>
        </p:nvSpPr>
        <p:spPr bwMode="auto">
          <a:xfrm>
            <a:off x="334963" y="119063"/>
            <a:ext cx="3719512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4800" b="1">
                <a:solidFill>
                  <a:schemeClr val="accent2"/>
                </a:solidFill>
                <a:latin typeface="Calibri Light" pitchFamily="34" charset="0"/>
              </a:rPr>
              <a:t>Хедера</a:t>
            </a:r>
          </a:p>
        </p:txBody>
      </p:sp>
      <p:pic>
        <p:nvPicPr>
          <p:cNvPr id="9" name="Picture 2" descr="Хеде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89436" y="965915"/>
            <a:ext cx="3401237" cy="3155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http://greenboom.ru/torg_media/03.2014/b_3540_08205840013940617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370970" y="984564"/>
            <a:ext cx="3301440" cy="3195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3493" name="Заголовок 1"/>
          <p:cNvSpPr txBox="1">
            <a:spLocks/>
          </p:cNvSpPr>
          <p:nvPr/>
        </p:nvSpPr>
        <p:spPr bwMode="auto">
          <a:xfrm>
            <a:off x="3338513" y="112713"/>
            <a:ext cx="5313362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4800" b="1">
                <a:solidFill>
                  <a:schemeClr val="accent2"/>
                </a:solidFill>
                <a:latin typeface="Calibri Light" pitchFamily="34" charset="0"/>
              </a:rPr>
              <a:t>Седум</a:t>
            </a:r>
          </a:p>
        </p:txBody>
      </p:sp>
      <p:sp>
        <p:nvSpPr>
          <p:cNvPr id="63494" name="Содержимое 3"/>
          <p:cNvSpPr txBox="1">
            <a:spLocks/>
          </p:cNvSpPr>
          <p:nvPr/>
        </p:nvSpPr>
        <p:spPr bwMode="auto">
          <a:xfrm>
            <a:off x="4213225" y="4767263"/>
            <a:ext cx="3983038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eaLnBrk="1" hangingPunct="1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endParaRPr lang="ru-RU" altLang="ru-RU" sz="2000"/>
          </a:p>
        </p:txBody>
      </p:sp>
      <p:pic>
        <p:nvPicPr>
          <p:cNvPr id="14" name="Picture 2" descr="Литоп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196263" y="994558"/>
            <a:ext cx="3622217" cy="3243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3496" name="Заголовок 1"/>
          <p:cNvSpPr txBox="1">
            <a:spLocks/>
          </p:cNvSpPr>
          <p:nvPr/>
        </p:nvSpPr>
        <p:spPr bwMode="auto">
          <a:xfrm>
            <a:off x="7672388" y="84138"/>
            <a:ext cx="44577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4800" b="1">
                <a:solidFill>
                  <a:schemeClr val="accent2"/>
                </a:solidFill>
                <a:latin typeface="Calibri Light" pitchFamily="34" charset="0"/>
              </a:rPr>
              <a:t>Литопсы </a:t>
            </a:r>
          </a:p>
        </p:txBody>
      </p:sp>
      <p:sp>
        <p:nvSpPr>
          <p:cNvPr id="6349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C7FFDB9-3F08-43F7-B975-772943041998}" type="slidenum">
              <a:rPr lang="ru-RU" altLang="ru-RU" sz="1800"/>
              <a:pPr/>
              <a:t>45</a:t>
            </a:fld>
            <a:endParaRPr lang="ru-RU" altLang="ru-RU" sz="1800"/>
          </a:p>
        </p:txBody>
      </p:sp>
      <p:sp>
        <p:nvSpPr>
          <p:cNvPr id="13" name="Содержимое 3"/>
          <p:cNvSpPr txBox="1">
            <a:spLocks/>
          </p:cNvSpPr>
          <p:nvPr/>
        </p:nvSpPr>
        <p:spPr bwMode="auto">
          <a:xfrm>
            <a:off x="300038" y="4332288"/>
            <a:ext cx="3606800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 algn="l" rtl="0" fontAlgn="base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latin typeface="+mj-lt"/>
              </a:rPr>
              <a:t>Хорошо прижился в субтропическом климате Америки, Европы, Северной Африки и Азии.</a:t>
            </a: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endParaRPr lang="ru-RU" altLang="ru-RU" sz="2400" dirty="0" smtClean="0">
              <a:latin typeface="+mj-lt"/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5" name="Содержимое 3"/>
          <p:cNvSpPr txBox="1">
            <a:spLocks/>
          </p:cNvSpPr>
          <p:nvPr/>
        </p:nvSpPr>
        <p:spPr bwMode="auto">
          <a:xfrm>
            <a:off x="4217988" y="4310063"/>
            <a:ext cx="3606800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 algn="l" rtl="0" fontAlgn="base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latin typeface="+mj-lt"/>
              </a:rPr>
              <a:t>Название рода происходит от лат. «</a:t>
            </a:r>
            <a:r>
              <a:rPr lang="ru-RU" altLang="ru-RU" sz="2400" dirty="0" err="1" smtClean="0">
                <a:latin typeface="+mj-lt"/>
              </a:rPr>
              <a:t>sedo</a:t>
            </a:r>
            <a:r>
              <a:rPr lang="ru-RU" altLang="ru-RU" sz="2400" dirty="0" smtClean="0">
                <a:latin typeface="+mj-lt"/>
              </a:rPr>
              <a:t>» – сидеть и подчеркивает способность этих растений прикрепляться к отвесным скалам.</a:t>
            </a: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endParaRPr lang="ru-RU" altLang="ru-RU" sz="2400" dirty="0" smtClean="0">
              <a:latin typeface="+mj-lt"/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endParaRPr lang="ru-RU" altLang="ru-RU" sz="2400" dirty="0" smtClean="0">
              <a:latin typeface="+mj-lt"/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6" name="Содержимое 3"/>
          <p:cNvSpPr txBox="1">
            <a:spLocks/>
          </p:cNvSpPr>
          <p:nvPr/>
        </p:nvSpPr>
        <p:spPr bwMode="auto">
          <a:xfrm>
            <a:off x="8137525" y="4405313"/>
            <a:ext cx="3606800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 algn="l" rtl="0" fontAlgn="base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latin typeface="+mj-lt"/>
              </a:rPr>
              <a:t>Происходят из песчаных и каменистых пустынь Южной Африки, из Намибии, ЮАР и Ботсваны</a:t>
            </a: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latin typeface="+mj-lt"/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endParaRPr lang="ru-RU" altLang="ru-RU" sz="2400" dirty="0" smtClean="0">
              <a:latin typeface="+mj-lt"/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 txBox="1">
            <a:spLocks/>
          </p:cNvSpPr>
          <p:nvPr/>
        </p:nvSpPr>
        <p:spPr bwMode="auto">
          <a:xfrm>
            <a:off x="0" y="0"/>
            <a:ext cx="5070475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4800" b="1">
                <a:solidFill>
                  <a:schemeClr val="accent2"/>
                </a:solidFill>
                <a:latin typeface="Calibri Light" pitchFamily="34" charset="0"/>
              </a:rPr>
              <a:t>Крассула «Хоббит» - дерево счастья</a:t>
            </a:r>
          </a:p>
        </p:txBody>
      </p:sp>
      <p:pic>
        <p:nvPicPr>
          <p:cNvPr id="9" name="Picture 2" descr="http://dacha-cvety.ucoz.ru/sykylenti/63899826-2459087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13628" y="1580403"/>
            <a:ext cx="3676650" cy="3318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4516" name="Заголовок 1"/>
          <p:cNvSpPr txBox="1">
            <a:spLocks/>
          </p:cNvSpPr>
          <p:nvPr/>
        </p:nvSpPr>
        <p:spPr bwMode="auto">
          <a:xfrm>
            <a:off x="5070475" y="52388"/>
            <a:ext cx="2906713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4800" b="1">
                <a:solidFill>
                  <a:schemeClr val="accent2"/>
                </a:solidFill>
                <a:latin typeface="Calibri Light" pitchFamily="34" charset="0"/>
              </a:rPr>
              <a:t>Каллисия ползучая </a:t>
            </a:r>
            <a:r>
              <a:rPr lang="en-US" altLang="ru-RU" sz="4800" b="1">
                <a:solidFill>
                  <a:schemeClr val="accent2"/>
                </a:solidFill>
                <a:latin typeface="Calibri Light" pitchFamily="34" charset="0"/>
              </a:rPr>
              <a:t> </a:t>
            </a:r>
            <a:endParaRPr lang="ru-RU" altLang="ru-RU" sz="4800" b="1">
              <a:solidFill>
                <a:schemeClr val="accent2"/>
              </a:solidFill>
              <a:latin typeface="Calibri Light" pitchFamily="34" charset="0"/>
            </a:endParaRPr>
          </a:p>
        </p:txBody>
      </p:sp>
      <p:pic>
        <p:nvPicPr>
          <p:cNvPr id="12" name="Picture 2" descr="http://www.gardenplanet.ru/media/images/art/15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06078" y="1580641"/>
            <a:ext cx="3317875" cy="3317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4518" name="Заголовок 1"/>
          <p:cNvSpPr txBox="1">
            <a:spLocks/>
          </p:cNvSpPr>
          <p:nvPr/>
        </p:nvSpPr>
        <p:spPr bwMode="auto">
          <a:xfrm>
            <a:off x="8688388" y="52388"/>
            <a:ext cx="3208337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4400" b="1">
                <a:solidFill>
                  <a:schemeClr val="accent2"/>
                </a:solidFill>
                <a:latin typeface="Calibri Light" pitchFamily="34" charset="0"/>
              </a:rPr>
              <a:t>Папоротник нефролепис</a:t>
            </a:r>
          </a:p>
        </p:txBody>
      </p:sp>
      <p:pic>
        <p:nvPicPr>
          <p:cNvPr id="15" name="Объект 7"/>
          <p:cNvPicPr>
            <a:picLocks noChangeAspect="1"/>
          </p:cNvPicPr>
          <p:nvPr/>
        </p:nvPicPr>
        <p:blipFill rotWithShape="1">
          <a:blip r:embed="rId4" cstate="print">
            <a:extLst/>
          </a:blip>
          <a:srcRect l="12689" t="13507" r="12063" b="7694"/>
          <a:stretch/>
        </p:blipFill>
        <p:spPr>
          <a:xfrm>
            <a:off x="8621508" y="1540204"/>
            <a:ext cx="3275594" cy="335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4520" name="Содержимое 3"/>
          <p:cNvSpPr txBox="1">
            <a:spLocks/>
          </p:cNvSpPr>
          <p:nvPr/>
        </p:nvSpPr>
        <p:spPr bwMode="auto">
          <a:xfrm>
            <a:off x="8621713" y="5332413"/>
            <a:ext cx="3392487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algn="just" eaLnBrk="1" hangingPunct="1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endParaRPr lang="ru-RU" altLang="ru-RU" sz="2800"/>
          </a:p>
        </p:txBody>
      </p:sp>
      <p:sp>
        <p:nvSpPr>
          <p:cNvPr id="6452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C3B704F-FA99-42F1-8E83-B6E3A5CCC9DC}" type="slidenum">
              <a:rPr lang="ru-RU" altLang="ru-RU" sz="1800"/>
              <a:pPr/>
              <a:t>46</a:t>
            </a:fld>
            <a:endParaRPr lang="ru-RU" altLang="ru-RU" sz="1800"/>
          </a:p>
        </p:txBody>
      </p:sp>
      <p:sp>
        <p:nvSpPr>
          <p:cNvPr id="14" name="Содержимое 3"/>
          <p:cNvSpPr txBox="1">
            <a:spLocks/>
          </p:cNvSpPr>
          <p:nvPr/>
        </p:nvSpPr>
        <p:spPr bwMode="auto">
          <a:xfrm>
            <a:off x="649288" y="5002213"/>
            <a:ext cx="360680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 algn="l" rtl="0" fontAlgn="base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Это растение родом из Африки</a:t>
            </a: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r>
              <a:rPr lang="ru-RU" altLang="ru-RU" sz="2400" dirty="0" smtClean="0"/>
              <a:t/>
            </a:r>
            <a:br>
              <a:rPr lang="ru-RU" altLang="ru-RU" sz="2400" dirty="0" smtClean="0"/>
            </a:b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endParaRPr lang="ru-RU" altLang="ru-RU" sz="2400" dirty="0" smtClean="0">
              <a:latin typeface="+mj-lt"/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7" name="Содержимое 3"/>
          <p:cNvSpPr txBox="1">
            <a:spLocks/>
          </p:cNvSpPr>
          <p:nvPr/>
        </p:nvSpPr>
        <p:spPr bwMode="auto">
          <a:xfrm>
            <a:off x="4564063" y="5045075"/>
            <a:ext cx="3800475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 algn="l" rtl="0" fontAlgn="base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latin typeface="+mj-lt"/>
              </a:rPr>
              <a:t>Это вьющееся растение родом из тропических районов Южной Америки</a:t>
            </a: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r>
              <a:rPr lang="ru-RU" altLang="ru-RU" sz="2400" dirty="0" smtClean="0"/>
              <a:t/>
            </a:r>
            <a:br>
              <a:rPr lang="ru-RU" altLang="ru-RU" sz="2400" dirty="0" smtClean="0"/>
            </a:b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endParaRPr lang="ru-RU" altLang="ru-RU" sz="2400" dirty="0" smtClean="0">
              <a:latin typeface="+mj-lt"/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" name="Содержимое 3"/>
          <p:cNvSpPr txBox="1">
            <a:spLocks/>
          </p:cNvSpPr>
          <p:nvPr/>
        </p:nvSpPr>
        <p:spPr bwMode="auto">
          <a:xfrm>
            <a:off x="8416925" y="5040313"/>
            <a:ext cx="3905250" cy="90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marL="90488" indent="-90488" algn="l" rtl="0" fontAlgn="base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38258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566738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749300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931863" indent="-182563" algn="l" rtl="0" fontAlgn="base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anose="05000000000000000000" pitchFamily="2" charset="2"/>
              <a:buChar char="v"/>
              <a:defRPr/>
            </a:pPr>
            <a:r>
              <a:rPr lang="ru-RU" sz="2400" dirty="0" smtClean="0">
                <a:latin typeface="+mj-lt"/>
              </a:rPr>
              <a:t>Родина — тропики Юго-Восточной Азии.</a:t>
            </a: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r>
              <a:rPr lang="ru-RU" altLang="ru-RU" sz="2400" dirty="0" smtClean="0"/>
              <a:t/>
            </a:r>
            <a:br>
              <a:rPr lang="ru-RU" altLang="ru-RU" sz="2400" dirty="0" smtClean="0"/>
            </a:b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0" indent="0" eaLnBrk="1" hangingPunct="1">
              <a:buFont typeface="Calibri" panose="020F0502020204030204" pitchFamily="34" charset="0"/>
              <a:buNone/>
              <a:defRPr/>
            </a:pPr>
            <a:endParaRPr lang="ru-RU" altLang="ru-RU" sz="2400" dirty="0" smtClean="0">
              <a:latin typeface="+mj-lt"/>
            </a:endParaRPr>
          </a:p>
          <a:p>
            <a:pPr eaLnBrk="1" hangingPunct="1">
              <a:buFont typeface="Wingdings" panose="05000000000000000000" pitchFamily="2" charset="2"/>
              <a:buChar char="v"/>
              <a:defRPr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-конечная звезда 4"/>
          <p:cNvSpPr/>
          <p:nvPr/>
        </p:nvSpPr>
        <p:spPr>
          <a:xfrm>
            <a:off x="193184" y="169389"/>
            <a:ext cx="216907" cy="256572"/>
          </a:xfrm>
          <a:prstGeom prst="star5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8575" y="425450"/>
            <a:ext cx="9605963" cy="511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554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49E27C6-DEDB-4CC5-834F-B5D11A8C76D4}" type="slidenum">
              <a:rPr lang="ru-RU" altLang="ru-RU" sz="1800"/>
              <a:pPr/>
              <a:t>47</a:t>
            </a:fld>
            <a:endParaRPr lang="ru-RU" alt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кругленный прямоугольник 4"/>
          <p:cNvSpPr/>
          <p:nvPr/>
        </p:nvSpPr>
        <p:spPr>
          <a:xfrm>
            <a:off x="1098550" y="5003800"/>
            <a:ext cx="4410075" cy="8524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2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6938963" y="1573213"/>
            <a:ext cx="4598987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7110413" y="4987925"/>
            <a:ext cx="4427537" cy="74453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6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 rot="5400000">
            <a:off x="9848850" y="3111501"/>
            <a:ext cx="4416425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wordArtVert"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14342" name="Заголовок 2"/>
          <p:cNvSpPr>
            <a:spLocks noGrp="1"/>
          </p:cNvSpPr>
          <p:nvPr>
            <p:ph type="title"/>
          </p:nvPr>
        </p:nvSpPr>
        <p:spPr>
          <a:xfrm>
            <a:off x="1096963" y="758825"/>
            <a:ext cx="10058400" cy="3565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chemeClr val="accent2"/>
                </a:solidFill>
              </a:rPr>
              <a:t>Подборка статей и видеофрагментов</a:t>
            </a:r>
            <a:endParaRPr lang="ru-RU" sz="7200" dirty="0">
              <a:solidFill>
                <a:schemeClr val="accent2"/>
              </a:solidFill>
            </a:endParaRPr>
          </a:p>
        </p:txBody>
      </p:sp>
      <p:sp>
        <p:nvSpPr>
          <p:cNvPr id="9223" name="Подзаголовок 3"/>
          <p:cNvSpPr>
            <a:spLocks noGrp="1"/>
          </p:cNvSpPr>
          <p:nvPr>
            <p:ph type="body" idx="1"/>
          </p:nvPr>
        </p:nvSpPr>
        <p:spPr>
          <a:xfrm>
            <a:off x="1096963" y="4452938"/>
            <a:ext cx="10058400" cy="1143000"/>
          </a:xfrm>
        </p:spPr>
        <p:txBody>
          <a:bodyPr rtlCol="0"/>
          <a:lstStyle/>
          <a:p>
            <a:pPr algn="just" eaLnBrk="1" fontAlgn="auto" hangingPunct="1">
              <a:defRPr/>
            </a:pPr>
            <a:r>
              <a:rPr lang="ru-RU" altLang="ru-RU" sz="2800" b="1" dirty="0" smtClean="0"/>
              <a:t>заключение </a:t>
            </a:r>
            <a:endParaRPr lang="ru-RU" altLang="ru-RU" sz="2800" dirty="0" smtClean="0"/>
          </a:p>
        </p:txBody>
      </p:sp>
      <p:sp>
        <p:nvSpPr>
          <p:cNvPr id="6656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FA969B-93BC-4CF3-8618-DA165B053F6C}" type="slidenum">
              <a:rPr lang="ru-RU" altLang="ru-RU" sz="1800"/>
              <a:pPr/>
              <a:t>48</a:t>
            </a:fld>
            <a:endParaRPr lang="ru-RU" altLang="ru-RU" sz="180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03D15-AD0E-486A-AEB1-B94948E56738}" type="slidenum">
              <a:rPr lang="ru-RU"/>
              <a:pPr/>
              <a:t>49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17588" y="185738"/>
          <a:ext cx="10471150" cy="2195512"/>
        </p:xfrm>
        <a:graphic>
          <a:graphicData uri="http://schemas.openxmlformats.org/drawingml/2006/table">
            <a:tbl>
              <a:tblPr firstRow="1" firstCol="1" bandRow="1"/>
              <a:tblGrid>
                <a:gridCol w="5126098"/>
                <a:gridCol w="3284308"/>
                <a:gridCol w="2060743"/>
              </a:tblGrid>
              <a:tr h="21955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          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Институт биофизики (ИБФ) СО РАН в Красноярске, где реализован самый успешный проект ЗЭС – БИОС-3.</a:t>
                      </a:r>
                    </a:p>
                  </a:txBody>
                  <a:tcPr marL="68591" marR="68591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u="sng" dirty="0">
                          <a:solidFill>
                            <a:srgbClr val="0563C1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  <a:hlinkClick r:id="rId2"/>
                        </a:rPr>
                        <a:t>http://www.sib-science.info/ru/institutes/zamknutaya-ekosistema-05082020</a:t>
                      </a:r>
                      <a:endParaRPr lang="ru-RU" sz="2400" dirty="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91" marR="68591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91" marR="68591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8619" name="Рисунок 1" descr="http://qrcoder.ru/code/?http%3A%2F%2Fwww.sib-science.info%2Fru%2Finstitutes%2Fzamknutaya-ekosistema-05082020&amp;4&amp;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9438" y="357188"/>
            <a:ext cx="1851025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17588" y="2552700"/>
          <a:ext cx="10471150" cy="3657600"/>
        </p:xfrm>
        <a:graphic>
          <a:graphicData uri="http://schemas.openxmlformats.org/drawingml/2006/table">
            <a:tbl>
              <a:tblPr firstRow="1" firstCol="1" bandRow="1"/>
              <a:tblGrid>
                <a:gridCol w="5216256"/>
                <a:gridCol w="3078234"/>
                <a:gridCol w="2176660"/>
              </a:tblGrid>
              <a:tr h="170656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БИОС-3 с непревзойденным результатом из всех искусственных экосистем как в нашей стране, так и за рубежом. Она позволила в автономном режиме обеспечивать жизнь экипажа из 2–3 человек в течение 4–6 месяцев за счет замкнутого цикла по воде и газу практически на 100%, по пище – более чем на 50%. </a:t>
                      </a:r>
                    </a:p>
                  </a:txBody>
                  <a:tcPr marL="68574" marR="68574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u="sng" dirty="0">
                          <a:solidFill>
                            <a:srgbClr val="0563C1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  <a:hlinkClick r:id="rId4"/>
                        </a:rPr>
                        <a:t>https://youtu.be/9Liyt7dXngY</a:t>
                      </a:r>
                      <a:endParaRPr lang="ru-RU" sz="2400" dirty="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74" marR="6857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74" marR="685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862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99588" y="3076575"/>
            <a:ext cx="1920875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4D60D9B-AE76-4173-9A9A-13BAA700222C}" type="slidenum">
              <a:rPr lang="ru-RU" altLang="ru-RU" sz="1800"/>
              <a:pPr/>
              <a:t>5</a:t>
            </a:fld>
            <a:endParaRPr lang="ru-RU" altLang="ru-RU" sz="1800"/>
          </a:p>
        </p:txBody>
      </p:sp>
      <p:sp>
        <p:nvSpPr>
          <p:cNvPr id="122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76400" y="0"/>
            <a:ext cx="10515600" cy="76041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chemeClr val="accent2"/>
                </a:solidFill>
              </a:rPr>
              <a:t>Вводное тестирование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4294967295"/>
          </p:nvPr>
        </p:nvSpPr>
        <p:spPr>
          <a:xfrm>
            <a:off x="485775" y="760413"/>
            <a:ext cx="11363325" cy="4357687"/>
          </a:xfrm>
        </p:spPr>
        <p:txBody>
          <a:bodyPr rtlCol="0">
            <a:noAutofit/>
          </a:bodyPr>
          <a:lstStyle/>
          <a:p>
            <a:pPr algn="just" eaLnBrk="1" fontAlgn="auto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Какую функцию выполняют в экосистемах </a:t>
            </a:r>
            <a:r>
              <a:rPr lang="ru-RU" altLang="ru-RU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редуценты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(разрушители)? Выберите один правильный ответ: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1) 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Потребляют неорганические вещества из почвы.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2) 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Питаются подземными частями растений.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3) 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Используют энергию Солнца для создания органических веществ.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4) 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Извлекают энергию из поедаемых ими останков растений и животных.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eaLnBrk="1" fontAlgn="auto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v"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3.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Верны ли следующие утверждения о свойствах экосистемы? Выберите один правильный ответ: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А.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Чем больше в экосистеме пищевых связей, тем она устойчивей.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Б.</a:t>
            </a:r>
            <a:r>
              <a:rPr lang="ru-RU" alt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экосистеме существуют относительно замкнутые, стабильные в пространстве и времени потоки веществ и энергии.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1) 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верно только А 	                 </a:t>
            </a: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2) 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верно только Б</a:t>
            </a:r>
          </a:p>
          <a:p>
            <a:pPr marL="0" indent="0" algn="just" eaLnBrk="1" fontAlgn="auto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3) 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верны оба утверждения            </a:t>
            </a:r>
            <a:r>
              <a:rPr lang="ru-RU" alt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4)</a:t>
            </a:r>
            <a:r>
              <a:rPr lang="ru-RU" alt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оба утверждения неверны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2FA88-2286-4610-B9F1-54BC0F01F170}" type="slidenum">
              <a:rPr lang="ru-RU"/>
              <a:pPr/>
              <a:t>50</a:t>
            </a:fld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47713" y="635000"/>
          <a:ext cx="10779125" cy="2560638"/>
        </p:xfrm>
        <a:graphic>
          <a:graphicData uri="http://schemas.openxmlformats.org/drawingml/2006/table">
            <a:tbl>
              <a:tblPr firstRow="1" firstCol="1" bandRow="1"/>
              <a:tblGrid>
                <a:gridCol w="5679324"/>
                <a:gridCol w="3193814"/>
                <a:gridCol w="1905987"/>
              </a:tblGrid>
              <a:tr h="25606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О первых космических оранжереях – «Оазис», «</a:t>
                      </a:r>
                      <a:r>
                        <a:rPr lang="ru-RU" sz="2400" dirty="0" err="1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Фитон</a:t>
                      </a: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», «Свет» и лаборатории биологических систем жизнеобеспечения в экстремальных условиях ИМБП РАН</a:t>
                      </a: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u="sng" dirty="0">
                          <a:solidFill>
                            <a:srgbClr val="0563C1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  <a:hlinkClick r:id="rId2"/>
                        </a:rPr>
                        <a:t>https://elementy.ru/nauchno-populyarnaya_biblioteka/433638/Mnogie_nachinayut_zanovo_ne_znaya_chto_vsyo_eto_uzhe_izobreteno</a:t>
                      </a:r>
                      <a:endParaRPr lang="ru-RU" sz="2400" dirty="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4" marR="6858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9643" name="Рисунок 3" descr="http://qrcoder.ru/code/?https%3A%2F%2Felementy.ru%2Fnauchno-populyarnaya_biblioteka%2F433638%2FMnogie_nachinayut_zanovo_ne_znaya_chto_vsyo_eto_uzhe_izobreteno&amp;4&amp;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1213" y="973138"/>
            <a:ext cx="1722437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47713" y="3656013"/>
          <a:ext cx="10779125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5653568"/>
                <a:gridCol w="3180937"/>
                <a:gridCol w="1944620"/>
              </a:tblGrid>
              <a:tr h="12795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О некоторых космических исследованиях, которые ставили своей целью изучение поведения растений в условиях гравитации.</a:t>
                      </a:r>
                    </a:p>
                  </a:txBody>
                  <a:tcPr marL="68584" marR="68584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u="sng" dirty="0">
                          <a:solidFill>
                            <a:srgbClr val="0563C1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  <a:hlinkClick r:id="rId4"/>
                        </a:rPr>
                        <a:t>https://biomolecula.ru/articles/rasteniia-v-kosmose-instruktsiia-po-primeneniiu</a:t>
                      </a:r>
                      <a:endParaRPr lang="ru-RU" sz="2400" dirty="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4" marR="6858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9652" name="Рисунок 1" descr="http://qrcoder.ru/code/?https%3A%2F%2Fbiomolecula.ru%2Farticles%2Frasteniia-v-kosmose-instruktsiia-po-primeneniiu&amp;4&amp;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0100" y="3689350"/>
            <a:ext cx="1733550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963" y="287338"/>
            <a:ext cx="10058400" cy="125888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2"/>
                </a:solidFill>
              </a:rPr>
              <a:t>Оранжерея на орбите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7065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39AD2F8-9F42-4334-81D7-C67345ABBFE3}" type="slidenum">
              <a:rPr lang="ru-RU" altLang="ru-RU" sz="1800"/>
              <a:pPr/>
              <a:t>51</a:t>
            </a:fld>
            <a:endParaRPr lang="ru-RU" altLang="ru-RU" sz="1800"/>
          </a:p>
        </p:txBody>
      </p:sp>
      <p:pic>
        <p:nvPicPr>
          <p:cNvPr id="70660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0400" y="2057400"/>
            <a:ext cx="2874963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Прямоугольник 4"/>
          <p:cNvSpPr>
            <a:spLocks noChangeArrowheads="1"/>
          </p:cNvSpPr>
          <p:nvPr/>
        </p:nvSpPr>
        <p:spPr bwMode="auto">
          <a:xfrm>
            <a:off x="8164513" y="4932363"/>
            <a:ext cx="3105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>
                <a:hlinkClick r:id="rId3"/>
              </a:rPr>
              <a:t>https://youtu.be/GAuJddyAfbo</a:t>
            </a:r>
            <a:endParaRPr lang="ru-RU" altLang="ru-RU"/>
          </a:p>
          <a:p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96963" y="1927225"/>
            <a:ext cx="6143625" cy="4097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0663" name="Прямоугольник 6"/>
          <p:cNvSpPr>
            <a:spLocks noChangeArrowheads="1"/>
          </p:cNvSpPr>
          <p:nvPr/>
        </p:nvSpPr>
        <p:spPr bwMode="auto">
          <a:xfrm>
            <a:off x="1306513" y="5995988"/>
            <a:ext cx="5724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ru-RU">
                <a:hlinkClick r:id="rId5"/>
              </a:rPr>
              <a:t>https://www.vesvks.ru/public/wysiwyg/images/Orlov-7.jpg</a:t>
            </a:r>
            <a:endParaRPr lang="ru-RU" altLang="ru-RU"/>
          </a:p>
          <a:p>
            <a:endParaRPr lang="ru-RU" alt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979488" y="0"/>
            <a:ext cx="10515600" cy="70643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chemeClr val="accent2"/>
                </a:solidFill>
              </a:rPr>
              <a:t>Вводное тестирование</a:t>
            </a:r>
          </a:p>
        </p:txBody>
      </p:sp>
      <p:sp>
        <p:nvSpPr>
          <p:cNvPr id="1741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358EF5B-F52A-42C8-B20F-70ECBF3940EE}" type="slidenum">
              <a:rPr lang="ru-RU" altLang="ru-RU" sz="1800"/>
              <a:pPr/>
              <a:t>6</a:t>
            </a:fld>
            <a:endParaRPr lang="ru-RU" altLang="ru-RU" sz="180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57213" y="2028825"/>
          <a:ext cx="11107737" cy="2560637"/>
        </p:xfrm>
        <a:graphic>
          <a:graphicData uri="http://schemas.openxmlformats.org/drawingml/2006/table">
            <a:tbl>
              <a:tblPr/>
              <a:tblGrid>
                <a:gridCol w="7632700"/>
                <a:gridCol w="3475037"/>
              </a:tblGrid>
              <a:tr h="3658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ХАРАКТЕРИСТИКА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A)</a:t>
                      </a: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образуют органические вещества из неорганических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       1)</a:t>
                      </a: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производители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Б)</a:t>
                      </a: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извлекают энергию из готовых органических веществ</a:t>
                      </a: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       2)</a:t>
                      </a: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потребители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61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В)</a:t>
                      </a: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используют солнечную энергию для синтеза органических веществ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Г)</a:t>
                      </a: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к этой группе относятся животные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0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Д)</a:t>
                      </a: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к этой группе относятся растения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72" name="Rectangle 3"/>
          <p:cNvSpPr>
            <a:spLocks noChangeArrowheads="1"/>
          </p:cNvSpPr>
          <p:nvPr/>
        </p:nvSpPr>
        <p:spPr bwMode="auto">
          <a:xfrm>
            <a:off x="557213" y="606425"/>
            <a:ext cx="109378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90488" indent="-90488" algn="just" fontAlgn="auto"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v"/>
              <a:defRPr/>
            </a:pPr>
            <a:r>
              <a:rPr lang="ru-RU" alt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4. Установите соответствие между характеристикой организма и функциональной группой, к которой его относят. Для этого к каждому элементу первого столбца подберите позицию из второго столбца. Заполните таблицу ответов.</a:t>
            </a:r>
          </a:p>
        </p:txBody>
      </p:sp>
      <p:sp>
        <p:nvSpPr>
          <p:cNvPr id="19473" name="Прямоугольник 10"/>
          <p:cNvSpPr>
            <a:spLocks noChangeArrowheads="1"/>
          </p:cNvSpPr>
          <p:nvPr/>
        </p:nvSpPr>
        <p:spPr bwMode="auto">
          <a:xfrm>
            <a:off x="557213" y="4729163"/>
            <a:ext cx="10937875" cy="159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90488" indent="-90488" algn="just" fontAlgn="auto"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v"/>
              <a:defRPr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5. </a:t>
            </a:r>
            <a:r>
              <a:rPr lang="ru-RU" alt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Взаимоотношения между организмами, при которых линейные ряды организмов (бактерии, грибы, растения, животные) питаются один другим, — это… Выберите один правильный ответ.</a:t>
            </a:r>
          </a:p>
          <a:p>
            <a:pPr algn="just" fontAlgn="auto">
              <a:spcAft>
                <a:spcPts val="200"/>
              </a:spcAft>
              <a:buClr>
                <a:schemeClr val="accent1"/>
              </a:buClr>
              <a:buSzPct val="100000"/>
              <a:defRPr/>
            </a:pP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1) </a:t>
            </a:r>
            <a:r>
              <a:rPr lang="ru-RU" alt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круговорот веществ    </a:t>
            </a: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2) </a:t>
            </a:r>
            <a:r>
              <a:rPr lang="ru-RU" alt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продуцент   </a:t>
            </a: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3) </a:t>
            </a:r>
            <a:r>
              <a:rPr lang="ru-RU" alt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экосистема   </a:t>
            </a:r>
            <a:r>
              <a:rPr lang="ru-RU" alt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4) </a:t>
            </a:r>
            <a:r>
              <a:rPr lang="ru-RU" alt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пищевая цепь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кругленный прямоугольник 4"/>
          <p:cNvSpPr/>
          <p:nvPr/>
        </p:nvSpPr>
        <p:spPr>
          <a:xfrm>
            <a:off x="1098550" y="5003800"/>
            <a:ext cx="4410075" cy="8524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2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6938963" y="1573213"/>
            <a:ext cx="4598987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7110413" y="4987925"/>
            <a:ext cx="4427537" cy="74453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6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 rot="5400000">
            <a:off x="9848850" y="3111501"/>
            <a:ext cx="4416425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wordArtVert"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14342" name="Заголовок 2"/>
          <p:cNvSpPr>
            <a:spLocks noGrp="1"/>
          </p:cNvSpPr>
          <p:nvPr>
            <p:ph type="title"/>
          </p:nvPr>
        </p:nvSpPr>
        <p:spPr>
          <a:xfrm>
            <a:off x="1096963" y="758825"/>
            <a:ext cx="10058400" cy="35655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7200" b="1" dirty="0" smtClean="0">
                <a:solidFill>
                  <a:schemeClr val="accent2"/>
                </a:solidFill>
              </a:rPr>
              <a:t>Космические путешествия и воссоздание земных условий на других планетах </a:t>
            </a:r>
          </a:p>
        </p:txBody>
      </p:sp>
      <p:sp>
        <p:nvSpPr>
          <p:cNvPr id="9223" name="Подзаголовок 3"/>
          <p:cNvSpPr>
            <a:spLocks noGrp="1"/>
          </p:cNvSpPr>
          <p:nvPr>
            <p:ph type="body" idx="1"/>
          </p:nvPr>
        </p:nvSpPr>
        <p:spPr>
          <a:xfrm>
            <a:off x="1096963" y="4452938"/>
            <a:ext cx="10058400" cy="1143000"/>
          </a:xfrm>
        </p:spPr>
        <p:txBody>
          <a:bodyPr rtlCol="0"/>
          <a:lstStyle/>
          <a:p>
            <a:pPr algn="just" eaLnBrk="1" fontAlgn="auto" hangingPunct="1">
              <a:defRPr/>
            </a:pPr>
            <a:r>
              <a:rPr lang="ru-RU" altLang="ru-RU" sz="2800" b="1" dirty="0"/>
              <a:t>Внеурочное занятие </a:t>
            </a:r>
            <a:r>
              <a:rPr lang="ru-RU" altLang="ru-RU" sz="2800" b="1" dirty="0" smtClean="0"/>
              <a:t>1 </a:t>
            </a:r>
            <a:endParaRPr lang="ru-RU" altLang="ru-RU" sz="2800" dirty="0" smtClean="0"/>
          </a:p>
        </p:txBody>
      </p:sp>
      <p:sp>
        <p:nvSpPr>
          <p:cNvPr id="18440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F871A78-863B-408C-89EB-3A887719D911}" type="slidenum">
              <a:rPr lang="ru-RU" altLang="ru-RU" sz="1800"/>
              <a:pPr/>
              <a:t>7</a:t>
            </a:fld>
            <a:endParaRPr lang="ru-RU" altLang="ru-RU"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кругленный прямоугольник 4"/>
          <p:cNvSpPr/>
          <p:nvPr/>
        </p:nvSpPr>
        <p:spPr>
          <a:xfrm>
            <a:off x="1098550" y="5003800"/>
            <a:ext cx="4410075" cy="85248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24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>
            <a:off x="6938963" y="1573213"/>
            <a:ext cx="4598987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46" name="Скругленный прямоугольник 4">
            <a:extLst>
              <a:ext uri="{FF2B5EF4-FFF2-40B4-BE49-F238E27FC236}"/>
            </a:extLst>
          </p:cNvPr>
          <p:cNvSpPr/>
          <p:nvPr/>
        </p:nvSpPr>
        <p:spPr>
          <a:xfrm rot="5400000">
            <a:off x="9848850" y="3111501"/>
            <a:ext cx="4416425" cy="889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wordArtVert" lIns="37503" tIns="37503" rIns="37503" bIns="37503" spcCol="1270" anchor="ctr"/>
          <a:lstStyle/>
          <a:p>
            <a:pPr defTabSz="437517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en-US" sz="2250" dirty="0">
              <a:solidFill>
                <a:srgbClr val="000000">
                  <a:lumMod val="95000"/>
                  <a:lumOff val="5000"/>
                </a:srgbClr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2048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A6BC840-E294-418F-A3CF-CC21E2F42B46}" type="slidenum">
              <a:rPr lang="ru-RU" altLang="ru-RU" sz="1800"/>
              <a:pPr/>
              <a:t>8</a:t>
            </a:fld>
            <a:endParaRPr lang="ru-RU" altLang="ru-RU" sz="1800"/>
          </a:p>
        </p:txBody>
      </p:sp>
      <p:sp>
        <p:nvSpPr>
          <p:cNvPr id="16389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727075" y="80963"/>
            <a:ext cx="11464925" cy="64135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chemeClr val="accent2"/>
                </a:solidFill>
              </a:rPr>
              <a:t>1.1. Мотивационное задание «Марсианин» </a:t>
            </a:r>
          </a:p>
        </p:txBody>
      </p:sp>
      <p:pic>
        <p:nvPicPr>
          <p:cNvPr id="20487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9525" y="1625600"/>
            <a:ext cx="2932113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Прямоугольник 6"/>
          <p:cNvSpPr>
            <a:spLocks noChangeArrowheads="1"/>
          </p:cNvSpPr>
          <p:nvPr/>
        </p:nvSpPr>
        <p:spPr bwMode="auto">
          <a:xfrm>
            <a:off x="8764588" y="4511675"/>
            <a:ext cx="32019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u="sng" dirty="0" smtClean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  <a:hlinkClick r:id="rId4"/>
              </a:rPr>
              <a:t>https://ok.ru/video/1826809776687</a:t>
            </a:r>
            <a:endParaRPr lang="ru-RU" altLang="ru-RU" sz="1800" dirty="0" smtClean="0">
              <a:latin typeface="+mn-lt"/>
            </a:endParaRPr>
          </a:p>
        </p:txBody>
      </p:sp>
      <p:pic>
        <p:nvPicPr>
          <p:cNvPr id="11" name="Рисунок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" y="722313"/>
            <a:ext cx="8177213" cy="5476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13DC7F-94B2-4859-A1C8-6D9601082EB0}" type="slidenum">
              <a:rPr lang="ru-RU" altLang="ru-RU" sz="1800"/>
              <a:pPr/>
              <a:t>9</a:t>
            </a:fld>
            <a:endParaRPr lang="ru-RU" altLang="ru-RU" sz="1800"/>
          </a:p>
        </p:txBody>
      </p:sp>
      <p:sp>
        <p:nvSpPr>
          <p:cNvPr id="1843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60463" y="0"/>
            <a:ext cx="10515600" cy="682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chemeClr val="accent2"/>
                </a:solidFill>
              </a:rPr>
              <a:t>Игра «</a:t>
            </a:r>
            <a:r>
              <a:rPr lang="ru-RU" altLang="ru-RU" sz="5300" b="1" dirty="0" smtClean="0">
                <a:solidFill>
                  <a:schemeClr val="accent2"/>
                </a:solidFill>
              </a:rPr>
              <a:t>верю/не</a:t>
            </a:r>
            <a:r>
              <a:rPr lang="ru-RU" altLang="ru-RU" b="1" dirty="0" smtClean="0">
                <a:solidFill>
                  <a:schemeClr val="accent2"/>
                </a:solidFill>
              </a:rPr>
              <a:t> верю»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0850" y="682625"/>
            <a:ext cx="11320463" cy="4351338"/>
          </a:xfrm>
        </p:spPr>
        <p:txBody>
          <a:bodyPr rtlCol="0">
            <a:noAutofit/>
          </a:bodyPr>
          <a:lstStyle/>
          <a:p>
            <a:pPr algn="just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hlinkClick r:id="rId2" action="ppaction://hlinksldjump"/>
              </a:rPr>
              <a:t>Ситуация №1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 action="ppaction://hlinksldjump"/>
              </a:rPr>
              <a:t>.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получения воды Марк проводит химическую реакцию, используя оставшееся в баках посадочной ступени улетевшего корабля ракетное топливо – </a:t>
            </a:r>
            <a:r>
              <a:rPr lang="ru-RU" sz="2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гидразин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Верите ли вы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что можно было получить воду другим путем – из марсианского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грунта?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 action="ppaction://hlinksldjump"/>
              </a:rPr>
              <a:t>Ситуация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hlinkClick r:id="rId3" action="ppaction://hlinksldjump"/>
              </a:rPr>
              <a:t>№2.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Главный герой сюжета вырастил картофель внутри жилого модуля, используя марсианский грунт.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Верите ли вы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 реальность этого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события?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4" action="ppaction://hlinksldjump"/>
              </a:rPr>
              <a:t>Ситуация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hlinkClick r:id="rId4" action="ppaction://hlinksldjump"/>
              </a:rPr>
              <a:t>№3.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Верите ли вы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что растения смогли бы дышать в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замкнутом пространстве модуля?</a:t>
            </a:r>
          </a:p>
          <a:p>
            <a:pPr algn="just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5" action="ppaction://hlinksldjump"/>
              </a:rPr>
              <a:t>Ситуация №4.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пополнения запасов пропитания Марк разбивает огород. Для этого он насыпает марсианский грунт на глубину десять сантиметров, затем добавляет органику, добытую отходов жизнедеятельности, в качестве удобрения. Верите ли вы, что этого количества грунта достаточно для выращивания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картофеля?</a:t>
            </a:r>
          </a:p>
          <a:p>
            <a:pPr algn="just" eaLnBrk="1" fontAlgn="auto" hangingPunct="1"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6" action="ppaction://hlinksldjump"/>
              </a:rPr>
              <a:t>Ситуация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hlinkClick r:id="rId6" action="ppaction://hlinksldjump"/>
              </a:rPr>
              <a:t>№5.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Бактерии, живущие в отходах человеческого организма, заселили грунт для огорода и через несколько недель он стал плодородным.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Верите ли вы,</a:t>
            </a: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что этого срока достаточно? </a:t>
            </a: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" indent="-91440" algn="just" eaLnBrk="1" fontAlgn="auto" hangingPunct="1">
              <a:spcAft>
                <a:spcPts val="0"/>
              </a:spcAft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2566</TotalTime>
  <Words>2266</Words>
  <Application>Microsoft Office PowerPoint</Application>
  <PresentationFormat>Произвольный</PresentationFormat>
  <Paragraphs>312</Paragraphs>
  <Slides>51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8" baseType="lpstr">
      <vt:lpstr>Calibri</vt:lpstr>
      <vt:lpstr>Arial</vt:lpstr>
      <vt:lpstr>Calibri Light</vt:lpstr>
      <vt:lpstr>Segoe UI Light</vt:lpstr>
      <vt:lpstr>Wingdings</vt:lpstr>
      <vt:lpstr>Times New Roman</vt:lpstr>
      <vt:lpstr>Ретро</vt:lpstr>
      <vt:lpstr>Междисциплинарный модуль проектной направленности  (7 класс)  «Собираемся в космическое путешествие»</vt:lpstr>
      <vt:lpstr>Введение</vt:lpstr>
      <vt:lpstr>Большая идея модуля</vt:lpstr>
      <vt:lpstr>Вводное тестирование</vt:lpstr>
      <vt:lpstr>Вводное тестирование</vt:lpstr>
      <vt:lpstr>Вводное тестирование</vt:lpstr>
      <vt:lpstr>Космические путешествия и воссоздание земных условий на других планетах </vt:lpstr>
      <vt:lpstr>1.1. Мотивационное задание «Марсианин» </vt:lpstr>
      <vt:lpstr>Игра «верю/не верю» </vt:lpstr>
      <vt:lpstr>Верю</vt:lpstr>
      <vt:lpstr>Слайд 11</vt:lpstr>
      <vt:lpstr>Слайд 12</vt:lpstr>
      <vt:lpstr>Слайд 13</vt:lpstr>
      <vt:lpstr>Слайд 14</vt:lpstr>
      <vt:lpstr>1.2. Междисциплинарное учебно-исследовательское задание  «Как работают микроорганизмы»</vt:lpstr>
      <vt:lpstr>Оборудование  и реактивы</vt:lpstr>
      <vt:lpstr>Слайд 17</vt:lpstr>
      <vt:lpstr>Слайд 18</vt:lpstr>
      <vt:lpstr>Протокол исследования </vt:lpstr>
      <vt:lpstr>1.3. Тестовые задания «Проверь себя!»</vt:lpstr>
      <vt:lpstr>1.3. Тестовые задания «Проверь себя!»</vt:lpstr>
      <vt:lpstr>Слайд 22</vt:lpstr>
      <vt:lpstr>Искусственные замкнутые экосистемы </vt:lpstr>
      <vt:lpstr>2.1. Учебное проектное задание «Моделируем замкнутые экосистемы» </vt:lpstr>
      <vt:lpstr>Задание для физиков</vt:lpstr>
      <vt:lpstr>Определение относительной влажности с помощью психрометра</vt:lpstr>
      <vt:lpstr>Задание для химиков</vt:lpstr>
      <vt:lpstr>Задание для биологов</vt:lpstr>
      <vt:lpstr>Задание для математиков</vt:lpstr>
      <vt:lpstr>Проекты ЗЭС: «Биосфера – 2»</vt:lpstr>
      <vt:lpstr>Проекты ЗЭС: «БИОС - 3»</vt:lpstr>
      <vt:lpstr>Проекты ЗЭС: «БИОС - 3»</vt:lpstr>
      <vt:lpstr>От фантастики – к реальности</vt:lpstr>
      <vt:lpstr>Слайд 34</vt:lpstr>
      <vt:lpstr>Слайд 35</vt:lpstr>
      <vt:lpstr>Слайд 36</vt:lpstr>
      <vt:lpstr>Слайд 37</vt:lpstr>
      <vt:lpstr>Слайд 38</vt:lpstr>
      <vt:lpstr>Проекты ЗЭС: «БИОС – 1,2,3»</vt:lpstr>
      <vt:lpstr>Проектирование замкнутого флорариума</vt:lpstr>
      <vt:lpstr>4.1. Учебное проектное задание  «Сад за стеклом» </vt:lpstr>
      <vt:lpstr>Ящик Уорда</vt:lpstr>
      <vt:lpstr>Слайд 43</vt:lpstr>
      <vt:lpstr>Фиттония</vt:lpstr>
      <vt:lpstr>Слайд 45</vt:lpstr>
      <vt:lpstr>Слайд 46</vt:lpstr>
      <vt:lpstr>Слайд 47</vt:lpstr>
      <vt:lpstr>Подборка статей и видеофрагментов</vt:lpstr>
      <vt:lpstr>Слайд 49</vt:lpstr>
      <vt:lpstr>Слайд 50</vt:lpstr>
      <vt:lpstr>Оранжерея на орбите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Рудакова Александра Богдановна</dc:creator>
  <cp:lastModifiedBy>Fujitsu</cp:lastModifiedBy>
  <cp:revision>149</cp:revision>
  <dcterms:created xsi:type="dcterms:W3CDTF">2020-02-17T13:20:07Z</dcterms:created>
  <dcterms:modified xsi:type="dcterms:W3CDTF">2021-07-23T05:50:52Z</dcterms:modified>
</cp:coreProperties>
</file>