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767" r:id="rId3"/>
    <p:sldId id="771" r:id="rId4"/>
    <p:sldId id="772" r:id="rId5"/>
    <p:sldId id="773" r:id="rId6"/>
    <p:sldId id="774" r:id="rId7"/>
    <p:sldId id="776" r:id="rId8"/>
    <p:sldId id="777" r:id="rId9"/>
    <p:sldId id="778" r:id="rId10"/>
    <p:sldId id="768" r:id="rId11"/>
    <p:sldId id="770" r:id="rId12"/>
    <p:sldId id="782" r:id="rId13"/>
    <p:sldId id="780" r:id="rId14"/>
    <p:sldId id="781" r:id="rId15"/>
    <p:sldId id="290" r:id="rId16"/>
  </p:sldIdLst>
  <p:sldSz cx="12192000" cy="6858000"/>
  <p:notesSz cx="6858000" cy="9144000"/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2D80"/>
    <a:srgbClr val="896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66"/>
    <p:restoredTop sz="94763"/>
  </p:normalViewPr>
  <p:slideViewPr>
    <p:cSldViewPr snapToGrid="0">
      <p:cViewPr>
        <p:scale>
          <a:sx n="50" d="100"/>
          <a:sy n="50" d="100"/>
        </p:scale>
        <p:origin x="2093" y="6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FB077-1D1B-4537-9BB5-46EA6DE7CCE1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30409-B466-4335-849A-50D3B17F64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38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c081081ee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Google Shape;34;g2c081081ee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50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FE02-CB7F-79F1-A78D-12FF78A5D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F99AA-7326-5EA7-64EF-07806C5FD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896FAE"/>
                </a:solidFill>
                <a:latin typeface="Exo 20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905186E-07C1-88EB-0465-6382C61C47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192" y="670031"/>
            <a:ext cx="4045385" cy="125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92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0D5DF9-7972-468E-370A-937CF86C2059}"/>
              </a:ext>
            </a:extLst>
          </p:cNvPr>
          <p:cNvSpPr/>
          <p:nvPr userDrawn="1"/>
        </p:nvSpPr>
        <p:spPr>
          <a:xfrm>
            <a:off x="0" y="0"/>
            <a:ext cx="12192000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2FE02-CB7F-79F1-A78D-12FF78A5D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F99AA-7326-5EA7-64EF-07806C5FD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896FAE"/>
                </a:solidFill>
                <a:latin typeface="Exo 20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905186E-07C1-88EB-0465-6382C61C47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200" y="440052"/>
            <a:ext cx="2619375" cy="520069"/>
          </a:xfrm>
          <a:prstGeom prst="rect">
            <a:avLst/>
          </a:prstGeom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3D449E1A-96EB-D0C2-D7E7-76F332CAB0D7}"/>
              </a:ext>
            </a:extLst>
          </p:cNvPr>
          <p:cNvSpPr/>
          <p:nvPr userDrawn="1"/>
        </p:nvSpPr>
        <p:spPr>
          <a:xfrm rot="10800000">
            <a:off x="586615" y="1168245"/>
            <a:ext cx="503170" cy="4337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RU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42447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666086"/>
            <a:ext cx="1149262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81571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666086"/>
            <a:ext cx="547491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17733A-905B-AE5E-D213-531309AFBF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87229" y="2666086"/>
            <a:ext cx="547491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412324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4338183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666086"/>
            <a:ext cx="4309998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17733A-905B-AE5E-D213-531309AFBF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278679" y="1141738"/>
            <a:ext cx="6583469" cy="5146328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0628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14376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6FAC9B-24FE-41BC-19F6-3D4B21681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5B7853-DBE3-6F3E-0E43-38C4CE54E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898BE-238D-D486-3486-0B540C84E5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18779-168A-3844-8EB3-4C0F4B7A740E}" type="datetimeFigureOut">
              <a:rPr lang="en-RU" smtClean="0"/>
              <a:t>03/21/2025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5889D-6F21-0F15-C1DA-84712EC90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DD0AC-7B1C-9C38-A9C2-723CA74C3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EC9E8-3F76-724B-8558-06E0267644FD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43467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0" r:id="rId4"/>
    <p:sldLayoutId id="2147483662" r:id="rId5"/>
    <p:sldLayoutId id="214748366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830E40-680B-7782-7072-71B3E9B9C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613" y="590355"/>
            <a:ext cx="2023353" cy="31614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315E413-75A5-E6C7-27A3-4A4112E656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Exo 2.0" pitchFamily="2" charset="0"/>
              </a:rPr>
              <a:t>Здания будущего: сделано заранее</a:t>
            </a:r>
            <a:endParaRPr lang="en-R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60D8F1A-4952-DAAD-42FA-25F8B0E4C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853103"/>
          </a:xfrm>
        </p:spPr>
        <p:txBody>
          <a:bodyPr/>
          <a:lstStyle/>
          <a:p>
            <a:r>
              <a:rPr lang="ru-RU" dirty="0"/>
              <a:t>9-11 класс</a:t>
            </a:r>
          </a:p>
        </p:txBody>
      </p:sp>
    </p:spTree>
    <p:extLst>
      <p:ext uri="{BB962C8B-B14F-4D97-AF65-F5344CB8AC3E}">
        <p14:creationId xmlns:p14="http://schemas.microsoft.com/office/powerpoint/2010/main" val="189402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15C7453-298F-0811-F4D7-0E72577DA0C6}"/>
              </a:ext>
            </a:extLst>
          </p:cNvPr>
          <p:cNvSpPr txBox="1">
            <a:spLocks/>
          </p:cNvSpPr>
          <p:nvPr/>
        </p:nvSpPr>
        <p:spPr>
          <a:xfrm>
            <a:off x="437487" y="1691181"/>
            <a:ext cx="5311080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5B2D80"/>
                </a:solidFill>
                <a:latin typeface="Exo 20 Medium" pitchFamily="2" charset="77"/>
                <a:ea typeface="+mj-ea"/>
                <a:cs typeface="+mj-cs"/>
              </a:defRPr>
            </a:lvl1pPr>
          </a:lstStyle>
          <a:p>
            <a:r>
              <a:rPr lang="ru-RU" sz="3200" dirty="0"/>
              <a:t>КЕЙС: ЦЕХ ПРОИЗВОДСТВА МЕТАЛЛОКОНСТРУКЦИЙ КОМПАНИИ АПОЛЛО 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33F6C353-9CCF-3FAD-F744-42ECCB325A06}"/>
              </a:ext>
            </a:extLst>
          </p:cNvPr>
          <p:cNvSpPr txBox="1">
            <a:spLocks/>
          </p:cNvSpPr>
          <p:nvPr/>
        </p:nvSpPr>
        <p:spPr>
          <a:xfrm>
            <a:off x="437487" y="1996152"/>
            <a:ext cx="5343525" cy="10801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RU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Exo 20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ru-RU" sz="1400" dirty="0">
              <a:solidFill>
                <a:srgbClr val="ED7817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470F804C-5787-6277-2985-F8CED9D0A6EA}"/>
              </a:ext>
            </a:extLst>
          </p:cNvPr>
          <p:cNvSpPr txBox="1">
            <a:spLocks/>
          </p:cNvSpPr>
          <p:nvPr/>
        </p:nvSpPr>
        <p:spPr>
          <a:xfrm>
            <a:off x="442581" y="1218148"/>
            <a:ext cx="1828800" cy="3249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ru-RU" sz="1400" dirty="0">
              <a:solidFill>
                <a:srgbClr val="ED7817"/>
              </a:solidFill>
            </a:endParaRPr>
          </a:p>
        </p:txBody>
      </p:sp>
      <p:pic>
        <p:nvPicPr>
          <p:cNvPr id="7" name="WhatsApp Video 2023-02-27 at 11.17.21">
            <a:hlinkClick r:id="" action="ppaction://media"/>
            <a:extLst>
              <a:ext uri="{FF2B5EF4-FFF2-40B4-BE49-F238E27FC236}">
                <a16:creationId xmlns:a16="http://schemas.microsoft.com/office/drawing/2014/main" id="{E9C6B302-7BAD-5912-0B1F-048374F237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2581" y="3076575"/>
            <a:ext cx="5338431" cy="3002868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3BB3863-A3EB-DADF-532E-CD06BF95F94D}"/>
              </a:ext>
            </a:extLst>
          </p:cNvPr>
          <p:cNvCxnSpPr>
            <a:cxnSpLocks/>
          </p:cNvCxnSpPr>
          <p:nvPr/>
        </p:nvCxnSpPr>
        <p:spPr>
          <a:xfrm>
            <a:off x="6096000" y="1088343"/>
            <a:ext cx="0" cy="4991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978FA9A-19A0-6627-D030-AD7580AAC322}"/>
              </a:ext>
            </a:extLst>
          </p:cNvPr>
          <p:cNvSpPr/>
          <p:nvPr/>
        </p:nvSpPr>
        <p:spPr>
          <a:xfrm>
            <a:off x="6296024" y="1627917"/>
            <a:ext cx="4762498" cy="21226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44000" indent="-144000"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Монтаж здания: </a:t>
            </a:r>
            <a:r>
              <a:rPr lang="ru-RU" sz="1400" dirty="0">
                <a:solidFill>
                  <a:srgbClr val="5B2D80"/>
                </a:solidFill>
                <a:latin typeface="Exo 2" pitchFamily="2" charset="-52"/>
              </a:rPr>
              <a:t>выполнялся бригадой из 4х человек (не считая крановщика)</a:t>
            </a:r>
          </a:p>
          <a:p>
            <a:pPr marL="144000" indent="-144000"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Техника: </a:t>
            </a:r>
            <a:r>
              <a:rPr lang="ru-RU" sz="1400" dirty="0">
                <a:solidFill>
                  <a:srgbClr val="5B2D80"/>
                </a:solidFill>
                <a:latin typeface="Exo 2" pitchFamily="2" charset="-52"/>
              </a:rPr>
              <a:t>1 кран и 2 </a:t>
            </a:r>
            <a:r>
              <a:rPr lang="ru-RU" sz="1400" dirty="0" err="1">
                <a:solidFill>
                  <a:srgbClr val="5B2D80"/>
                </a:solidFill>
                <a:latin typeface="Exo 2" pitchFamily="2" charset="-52"/>
              </a:rPr>
              <a:t>пиканиски</a:t>
            </a:r>
            <a:endParaRPr lang="ru-RU" sz="1400" dirty="0">
              <a:solidFill>
                <a:srgbClr val="5B2D80"/>
              </a:solidFill>
              <a:latin typeface="Exo 2" pitchFamily="2" charset="-52"/>
            </a:endParaRPr>
          </a:p>
          <a:p>
            <a:pPr marL="144000" indent="-144000"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5B2D80"/>
                </a:solidFill>
                <a:latin typeface="Exo 2" pitchFamily="2" charset="-52"/>
              </a:rPr>
              <a:t>За </a:t>
            </a: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один день </a:t>
            </a:r>
            <a:r>
              <a:rPr lang="ru-RU" sz="1400" dirty="0">
                <a:solidFill>
                  <a:srgbClr val="5B2D80"/>
                </a:solidFill>
                <a:latin typeface="Exo 2" pitchFamily="2" charset="-52"/>
              </a:rPr>
              <a:t>такой состав монтировал </a:t>
            </a: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около 10 тонн</a:t>
            </a:r>
          </a:p>
          <a:p>
            <a:pPr marL="144000" indent="-144000"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</a:pPr>
            <a:endParaRPr lang="ru-RU" sz="1400" b="1" dirty="0">
              <a:solidFill>
                <a:srgbClr val="5B2D80"/>
              </a:solidFill>
              <a:latin typeface="Exo 2" pitchFamily="2" charset="-52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</a:pPr>
            <a:r>
              <a:rPr lang="ru-RU" sz="1400" dirty="0">
                <a:solidFill>
                  <a:srgbClr val="5B2D80"/>
                </a:solidFill>
                <a:latin typeface="Exo 2" pitchFamily="2" charset="-52"/>
              </a:rPr>
              <a:t>В пересчете на человеко-часы на тонну: </a:t>
            </a:r>
          </a:p>
          <a:p>
            <a:pPr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</a:pP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(4*8)/10 = 3,2 чел-час/тонну </a:t>
            </a:r>
          </a:p>
          <a:p>
            <a:pPr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</a:pPr>
            <a:r>
              <a:rPr lang="ru-RU" sz="1400" dirty="0">
                <a:solidFill>
                  <a:srgbClr val="5B2D80"/>
                </a:solidFill>
                <a:latin typeface="Exo 2" pitchFamily="2" charset="-52"/>
              </a:rPr>
              <a:t>(4 человека работали по 8 часов)</a:t>
            </a:r>
            <a:endParaRPr lang="ru-RU" sz="1400" b="1" dirty="0">
              <a:solidFill>
                <a:srgbClr val="5B2D80"/>
              </a:solidFill>
              <a:latin typeface="Exo 2" pitchFamily="2" charset="-52"/>
            </a:endParaRPr>
          </a:p>
          <a:p>
            <a:pPr marL="144000" indent="-144000"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</a:pPr>
            <a:endParaRPr lang="ru-RU" sz="1400" dirty="0">
              <a:solidFill>
                <a:srgbClr val="5B2D80"/>
              </a:solidFill>
              <a:latin typeface="Exo 2" pitchFamily="2" charset="-52"/>
            </a:endParaRPr>
          </a:p>
          <a:p>
            <a:pPr marL="144000" indent="-144000">
              <a:lnSpc>
                <a:spcPct val="90000"/>
              </a:lnSpc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</a:pPr>
            <a:endParaRPr lang="ru-RU" sz="1400" dirty="0">
              <a:solidFill>
                <a:srgbClr val="5B2D80"/>
              </a:solidFill>
              <a:latin typeface="Exo 2" pitchFamily="2" charset="-52"/>
            </a:endParaRP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EA4007DE-E36F-7728-F0D4-8BFD0C601B61}"/>
              </a:ext>
            </a:extLst>
          </p:cNvPr>
          <p:cNvSpPr txBox="1">
            <a:spLocks/>
          </p:cNvSpPr>
          <p:nvPr/>
        </p:nvSpPr>
        <p:spPr>
          <a:xfrm>
            <a:off x="6296024" y="1218148"/>
            <a:ext cx="2771775" cy="3249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ТРУДОЕМКОСТЬ МОНТАЖА:</a:t>
            </a:r>
            <a:endParaRPr lang="ru-RU" sz="1400" dirty="0">
              <a:solidFill>
                <a:srgbClr val="5B2D80"/>
              </a:solidFill>
              <a:latin typeface="Exo 2" pitchFamily="2" charset="-52"/>
            </a:endParaRP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786453C7-53C9-D416-AD79-9D32DF1F4F69}"/>
              </a:ext>
            </a:extLst>
          </p:cNvPr>
          <p:cNvSpPr txBox="1">
            <a:spLocks/>
          </p:cNvSpPr>
          <p:nvPr/>
        </p:nvSpPr>
        <p:spPr>
          <a:xfrm>
            <a:off x="6296027" y="5754542"/>
            <a:ext cx="5068509" cy="3249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Скорость монтажа выше почти в 6 раз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EC20D5FE-EF67-3126-BD9E-CC22DA66BA41}"/>
              </a:ext>
            </a:extLst>
          </p:cNvPr>
          <p:cNvSpPr txBox="1">
            <a:spLocks/>
          </p:cNvSpPr>
          <p:nvPr/>
        </p:nvSpPr>
        <p:spPr>
          <a:xfrm>
            <a:off x="6296024" y="4765457"/>
            <a:ext cx="3914773" cy="3249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kern="0" dirty="0">
                <a:latin typeface="Exo 2" pitchFamily="2" charset="-52"/>
              </a:rPr>
              <a:t>Нормативная</a:t>
            </a:r>
            <a:r>
              <a:rPr lang="ru-RU" sz="1400" kern="0" dirty="0">
                <a:latin typeface="Exo 2" pitchFamily="2" charset="-52"/>
              </a:rPr>
              <a:t> </a:t>
            </a:r>
            <a:r>
              <a:rPr lang="ru-RU" sz="1400" kern="0" dirty="0">
                <a:latin typeface="Exo 2" pitchFamily="2" charset="-52"/>
                <a:cs typeface="GT Eesti Pro Text" panose="00000500000000000000" pitchFamily="50" charset="-52"/>
              </a:rPr>
              <a:t>– 19,1 чел-час/тонну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8C0686CB-254D-B2E6-E2D7-307DDACDA06B}"/>
              </a:ext>
            </a:extLst>
          </p:cNvPr>
          <p:cNvSpPr txBox="1">
            <a:spLocks/>
          </p:cNvSpPr>
          <p:nvPr/>
        </p:nvSpPr>
        <p:spPr>
          <a:xfrm>
            <a:off x="6296024" y="5248067"/>
            <a:ext cx="3914773" cy="3249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kern="0" dirty="0">
                <a:latin typeface="Exo 2" pitchFamily="2" charset="-52"/>
              </a:rPr>
              <a:t>Технологичная</a:t>
            </a:r>
            <a:r>
              <a:rPr lang="ru-RU" sz="1400" kern="0" dirty="0">
                <a:latin typeface="Exo 2" pitchFamily="2" charset="-52"/>
              </a:rPr>
              <a:t> </a:t>
            </a:r>
            <a:r>
              <a:rPr lang="ru-RU" sz="1400" kern="0" dirty="0">
                <a:latin typeface="Exo 2" pitchFamily="2" charset="-52"/>
                <a:cs typeface="GT Eesti Pro Text" panose="00000500000000000000" pitchFamily="50" charset="-52"/>
              </a:rPr>
              <a:t>– 3,2 чел-час/тонну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7941ED65-9104-92D8-4853-9B948BE74BD1}"/>
              </a:ext>
            </a:extLst>
          </p:cNvPr>
          <p:cNvGrpSpPr/>
          <p:nvPr/>
        </p:nvGrpSpPr>
        <p:grpSpPr>
          <a:xfrm>
            <a:off x="9605631" y="4567128"/>
            <a:ext cx="1758905" cy="360000"/>
            <a:chOff x="9662620" y="4682769"/>
            <a:chExt cx="1758905" cy="360000"/>
          </a:xfrm>
        </p:grpSpPr>
        <p:pic>
          <p:nvPicPr>
            <p:cNvPr id="17" name="Graphic 77">
              <a:extLst>
                <a:ext uri="{FF2B5EF4-FFF2-40B4-BE49-F238E27FC236}">
                  <a16:creationId xmlns:a16="http://schemas.microsoft.com/office/drawing/2014/main" id="{3D73CF1D-9056-45DB-07B9-822ED34BE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2620" y="4682769"/>
              <a:ext cx="258000" cy="360000"/>
            </a:xfrm>
            <a:prstGeom prst="rect">
              <a:avLst/>
            </a:prstGeom>
          </p:spPr>
        </p:pic>
        <p:pic>
          <p:nvPicPr>
            <p:cNvPr id="18" name="Graphic 77">
              <a:extLst>
                <a:ext uri="{FF2B5EF4-FFF2-40B4-BE49-F238E27FC236}">
                  <a16:creationId xmlns:a16="http://schemas.microsoft.com/office/drawing/2014/main" id="{F762391C-DD8D-9830-1D62-A32B7FC63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962801" y="4682769"/>
              <a:ext cx="258000" cy="360000"/>
            </a:xfrm>
            <a:prstGeom prst="rect">
              <a:avLst/>
            </a:prstGeom>
          </p:spPr>
        </p:pic>
        <p:pic>
          <p:nvPicPr>
            <p:cNvPr id="19" name="Graphic 77">
              <a:extLst>
                <a:ext uri="{FF2B5EF4-FFF2-40B4-BE49-F238E27FC236}">
                  <a16:creationId xmlns:a16="http://schemas.microsoft.com/office/drawing/2014/main" id="{30A0ADE9-AB7A-98F0-B6D4-B5379FE2F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62982" y="4682769"/>
              <a:ext cx="258000" cy="360000"/>
            </a:xfrm>
            <a:prstGeom prst="rect">
              <a:avLst/>
            </a:prstGeom>
          </p:spPr>
        </p:pic>
        <p:pic>
          <p:nvPicPr>
            <p:cNvPr id="20" name="Graphic 77">
              <a:extLst>
                <a:ext uri="{FF2B5EF4-FFF2-40B4-BE49-F238E27FC236}">
                  <a16:creationId xmlns:a16="http://schemas.microsoft.com/office/drawing/2014/main" id="{0D0A79FC-03D1-7F7B-26DB-7C3F22DA0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63163" y="4682769"/>
              <a:ext cx="258000" cy="360000"/>
            </a:xfrm>
            <a:prstGeom prst="rect">
              <a:avLst/>
            </a:prstGeom>
          </p:spPr>
        </p:pic>
        <p:pic>
          <p:nvPicPr>
            <p:cNvPr id="21" name="Graphic 77">
              <a:extLst>
                <a:ext uri="{FF2B5EF4-FFF2-40B4-BE49-F238E27FC236}">
                  <a16:creationId xmlns:a16="http://schemas.microsoft.com/office/drawing/2014/main" id="{0E41F99F-318C-524E-7CB8-B121279D4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863344" y="4682769"/>
              <a:ext cx="258000" cy="360000"/>
            </a:xfrm>
            <a:prstGeom prst="rect">
              <a:avLst/>
            </a:prstGeom>
          </p:spPr>
        </p:pic>
        <p:pic>
          <p:nvPicPr>
            <p:cNvPr id="22" name="Graphic 77">
              <a:extLst>
                <a:ext uri="{FF2B5EF4-FFF2-40B4-BE49-F238E27FC236}">
                  <a16:creationId xmlns:a16="http://schemas.microsoft.com/office/drawing/2014/main" id="{9B600C90-B1C8-6F71-CFC1-5095322E7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63525" y="4682769"/>
              <a:ext cx="258000" cy="360000"/>
            </a:xfrm>
            <a:prstGeom prst="rect">
              <a:avLst/>
            </a:prstGeom>
          </p:spPr>
        </p:pic>
      </p:grpSp>
      <p:pic>
        <p:nvPicPr>
          <p:cNvPr id="23" name="Graphic 77">
            <a:extLst>
              <a:ext uri="{FF2B5EF4-FFF2-40B4-BE49-F238E27FC236}">
                <a16:creationId xmlns:a16="http://schemas.microsoft.com/office/drawing/2014/main" id="{2113C774-2B78-CB0A-E5DD-4135A69666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99362" y="5053981"/>
            <a:ext cx="258000" cy="360000"/>
          </a:xfrm>
          <a:prstGeom prst="rect">
            <a:avLst/>
          </a:prstGeom>
        </p:spPr>
      </p:pic>
      <p:sp>
        <p:nvSpPr>
          <p:cNvPr id="24" name="Текст 2">
            <a:extLst>
              <a:ext uri="{FF2B5EF4-FFF2-40B4-BE49-F238E27FC236}">
                <a16:creationId xmlns:a16="http://schemas.microsoft.com/office/drawing/2014/main" id="{CC4FE40C-C0FD-D3C4-0F54-CD642BCF26A5}"/>
              </a:ext>
            </a:extLst>
          </p:cNvPr>
          <p:cNvSpPr txBox="1">
            <a:spLocks/>
          </p:cNvSpPr>
          <p:nvPr/>
        </p:nvSpPr>
        <p:spPr>
          <a:xfrm>
            <a:off x="6296024" y="4335175"/>
            <a:ext cx="2771775" cy="32490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ru-RU" sz="1400" b="1" dirty="0">
                <a:solidFill>
                  <a:srgbClr val="5B2D80"/>
                </a:solidFill>
                <a:latin typeface="Exo 2" pitchFamily="2" charset="-52"/>
              </a:rPr>
              <a:t>СРАВНЕНИЕ ПОКАЗАТЕЛЕЙ:</a:t>
            </a:r>
            <a:endParaRPr lang="ru-RU" sz="1400" dirty="0">
              <a:solidFill>
                <a:srgbClr val="5B2D80"/>
              </a:solidFill>
              <a:latin typeface="Exo 2" pitchFamily="2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AFB06D-DE0F-BE9E-71BA-1F8AA755AD9E}"/>
              </a:ext>
            </a:extLst>
          </p:cNvPr>
          <p:cNvSpPr txBox="1"/>
          <p:nvPr/>
        </p:nvSpPr>
        <p:spPr>
          <a:xfrm>
            <a:off x="5605131" y="3081614"/>
            <a:ext cx="593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0" lang="ru-RU" sz="12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53649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EAE8267-31F6-D51C-2A21-BB86563ECC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4" r="290"/>
          <a:stretch/>
        </p:blipFill>
        <p:spPr bwMode="auto">
          <a:xfrm>
            <a:off x="6499183" y="3887017"/>
            <a:ext cx="5676350" cy="297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0339C83A-8925-A6C4-18F6-D884816D6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" t="1698" r="-41" b="-2681"/>
          <a:stretch/>
        </p:blipFill>
        <p:spPr bwMode="auto">
          <a:xfrm>
            <a:off x="6482716" y="832728"/>
            <a:ext cx="5711687" cy="31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E6069DFA-1333-3E12-C7E9-3FCB72A4CD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1" t="7032" r="5039" b="13641"/>
          <a:stretch/>
        </p:blipFill>
        <p:spPr bwMode="auto">
          <a:xfrm>
            <a:off x="-16468" y="3794589"/>
            <a:ext cx="6515651" cy="306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59AE4630-A789-6E4C-EFFE-BA5418C1E3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5" r="5280" b="15442"/>
          <a:stretch/>
        </p:blipFill>
        <p:spPr bwMode="auto">
          <a:xfrm>
            <a:off x="0" y="832728"/>
            <a:ext cx="6482716" cy="306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659C8B-0513-1E9F-456A-47C2803B6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616" y="3178022"/>
            <a:ext cx="374763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Проектируем</a:t>
            </a:r>
          </a:p>
        </p:txBody>
      </p:sp>
    </p:spTree>
    <p:extLst>
      <p:ext uri="{BB962C8B-B14F-4D97-AF65-F5344CB8AC3E}">
        <p14:creationId xmlns:p14="http://schemas.microsoft.com/office/powerpoint/2010/main" val="3704623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70F4F47-6466-61C4-0F4E-BDD89124D5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1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86" r="16318"/>
          <a:stretch/>
        </p:blipFill>
        <p:spPr bwMode="auto">
          <a:xfrm>
            <a:off x="-1006218" y="861052"/>
            <a:ext cx="13198218" cy="599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96A7E-44DD-ED9F-2C80-6D88BE6A6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Проектное задание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E9565F-6694-D840-FF33-030C4ECA3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467301"/>
            <a:ext cx="11178701" cy="3820765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400" b="1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Спроектировать здание </a:t>
            </a:r>
            <a:r>
              <a:rPr lang="ru-RU" sz="2400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(жилой дом, исследовательскую станцию) для своей климатической зоны, используя принципы </a:t>
            </a:r>
            <a:r>
              <a:rPr lang="ru-RU" sz="2400" dirty="0" err="1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префабрикации</a:t>
            </a:r>
            <a:r>
              <a:rPr lang="ru-RU" sz="2400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1200"/>
              </a:spcBef>
              <a:spcAft>
                <a:spcPts val="1200"/>
              </a:spcAft>
              <a:buSzPts val="1000"/>
              <a:buNone/>
              <a:tabLst>
                <a:tab pos="457200" algn="l"/>
              </a:tabLst>
            </a:pPr>
            <a:r>
              <a:rPr lang="ru-RU" sz="2400" b="1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Создать эскиз или макет с пояснениями</a:t>
            </a:r>
            <a:r>
              <a:rPr lang="ru-RU" sz="2400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Выбор материалов с примерами производителей.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конструкции (модули, крепления, изоляция).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Просчитать общий бюджет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dirty="0">
                <a:effectLst/>
                <a:latin typeface="Exo 2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проекта в сравнении с традиционным строительством.</a:t>
            </a:r>
          </a:p>
        </p:txBody>
      </p:sp>
    </p:spTree>
    <p:extLst>
      <p:ext uri="{BB962C8B-B14F-4D97-AF65-F5344CB8AC3E}">
        <p14:creationId xmlns:p14="http://schemas.microsoft.com/office/powerpoint/2010/main" val="3170724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35BF39-7D7A-9754-85EF-1060EE71B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Защита идей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80FC82-033B-C57E-5FD2-5244EB97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6" y="2467301"/>
            <a:ext cx="5578674" cy="3621980"/>
          </a:xfrm>
        </p:spPr>
        <p:txBody>
          <a:bodyPr>
            <a:normAutofit fontScale="85000" lnSpcReduction="20000"/>
          </a:bodyPr>
          <a:lstStyle/>
          <a:p>
            <a:pPr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1" i="0" dirty="0">
                <a:solidFill>
                  <a:srgbClr val="2C2C36"/>
                </a:solidFill>
                <a:effectLst/>
                <a:latin typeface="Exo 2" pitchFamily="2" charset="-52"/>
              </a:rPr>
              <a:t>Критерии оценки проекта: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" pitchFamily="2" charset="-52"/>
              </a:rPr>
              <a:t>Учёт всех климатических рисков.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" pitchFamily="2" charset="-52"/>
              </a:rPr>
              <a:t>Применение технологий </a:t>
            </a:r>
            <a:r>
              <a:rPr lang="ru-RU" b="0" i="0" dirty="0" err="1">
                <a:solidFill>
                  <a:srgbClr val="2C2C36"/>
                </a:solidFill>
                <a:effectLst/>
                <a:latin typeface="Exo 2" pitchFamily="2" charset="-52"/>
              </a:rPr>
              <a:t>префабрикации</a:t>
            </a:r>
            <a:r>
              <a:rPr lang="ru-RU" b="0" i="0" dirty="0">
                <a:solidFill>
                  <a:srgbClr val="2C2C36"/>
                </a:solidFill>
                <a:effectLst/>
                <a:latin typeface="Exo 2" pitchFamily="2" charset="-52"/>
              </a:rPr>
              <a:t>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" pitchFamily="2" charset="-52"/>
              </a:rPr>
              <a:t>Логичность и реалистичность решений.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" pitchFamily="2" charset="-52"/>
              </a:rPr>
              <a:t>Качество оформления (эскиз, пояснения).</a:t>
            </a:r>
          </a:p>
          <a:p>
            <a:r>
              <a:rPr lang="ru-RU" dirty="0">
                <a:latin typeface="Exo 2" pitchFamily="2" charset="-52"/>
              </a:rPr>
              <a:t>Аргументированность ответов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45806AEF-5AF0-8D43-AAD4-9BDED04574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8510" r="21500" b="2272"/>
          <a:stretch/>
        </p:blipFill>
        <p:spPr bwMode="auto">
          <a:xfrm>
            <a:off x="6096000" y="875398"/>
            <a:ext cx="6096000" cy="598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147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BE9B5-1CAC-E5EF-FF78-FFDE4DF81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B8E397-A8AA-B0A7-DF8D-86BD4A871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4400" b="1" dirty="0"/>
              <a:t>И как это построить?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047847-F51D-6FFF-10FA-4D8F797E7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740" y="2914564"/>
            <a:ext cx="12267090" cy="3621980"/>
          </a:xfrm>
        </p:spPr>
        <p:txBody>
          <a:bodyPr/>
          <a:lstStyle/>
          <a:p>
            <a:pPr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1" i="0" dirty="0">
                <a:solidFill>
                  <a:srgbClr val="2C2C36"/>
                </a:solidFill>
                <a:effectLst/>
                <a:latin typeface="system-ui"/>
              </a:rPr>
              <a:t>Выстройте производственную цепочку ваших разработок от проекта до готового здания с указанием профессий задействованных в ней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D8EEE1-EFAE-181F-846A-6C56BDA4A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40" y="4394511"/>
            <a:ext cx="114585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4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2c081081ee1_0_0"/>
          <p:cNvSpPr txBox="1">
            <a:spLocks noGrp="1"/>
          </p:cNvSpPr>
          <p:nvPr>
            <p:ph type="ctrTitle"/>
          </p:nvPr>
        </p:nvSpPr>
        <p:spPr>
          <a:xfrm>
            <a:off x="766763" y="2531345"/>
            <a:ext cx="5434013" cy="2387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r>
              <a:rPr lang="ru-RU" b="1" dirty="0">
                <a:latin typeface="Exo 2.0" pitchFamily="2" charset="0"/>
              </a:rPr>
              <a:t>Какая профессия интереснее? </a:t>
            </a:r>
            <a:endParaRPr b="1" dirty="0">
              <a:latin typeface="Exo 2.0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380E50-6401-782E-D11D-C03B41F181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84"/>
          <a:stretch/>
        </p:blipFill>
        <p:spPr>
          <a:xfrm>
            <a:off x="6764694" y="590901"/>
            <a:ext cx="5122505" cy="626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1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0B9FE-FDA1-BA99-D99F-90AC9FFCC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012616"/>
            <a:ext cx="11492630" cy="1325563"/>
          </a:xfrm>
        </p:spPr>
        <p:txBody>
          <a:bodyPr/>
          <a:lstStyle/>
          <a:p>
            <a:r>
              <a:rPr lang="ru-RU" sz="4400" dirty="0" err="1"/>
              <a:t>Префабрикация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BA185C-A3F8-8BCD-BE24-47FAA5683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09"/>
          <a:stretch/>
        </p:blipFill>
        <p:spPr>
          <a:xfrm>
            <a:off x="5022604" y="943684"/>
            <a:ext cx="7152276" cy="5914316"/>
          </a:xfrm>
          <a:prstGeom prst="rect">
            <a:avLst/>
          </a:prstGeom>
        </p:spPr>
      </p:pic>
      <p:sp>
        <p:nvSpPr>
          <p:cNvPr id="6" name="Текст 2">
            <a:extLst>
              <a:ext uri="{FF2B5EF4-FFF2-40B4-BE49-F238E27FC236}">
                <a16:creationId xmlns:a16="http://schemas.microsoft.com/office/drawing/2014/main" id="{DB2B5446-ED8D-C005-D4C1-5A1C4AA9550E}"/>
              </a:ext>
            </a:extLst>
          </p:cNvPr>
          <p:cNvSpPr txBox="1">
            <a:spLocks/>
          </p:cNvSpPr>
          <p:nvPr/>
        </p:nvSpPr>
        <p:spPr>
          <a:xfrm>
            <a:off x="447675" y="2219909"/>
            <a:ext cx="8756710" cy="815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RU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Exo 20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DB4D20D8-70B0-A2A4-036E-41E953DC3D3A}"/>
              </a:ext>
            </a:extLst>
          </p:cNvPr>
          <p:cNvSpPr txBox="1">
            <a:spLocks/>
          </p:cNvSpPr>
          <p:nvPr/>
        </p:nvSpPr>
        <p:spPr>
          <a:xfrm>
            <a:off x="780240" y="2314677"/>
            <a:ext cx="2097119" cy="4111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defPPr>
              <a:defRPr lang="ru-RU"/>
            </a:defPPr>
            <a:lvl1pPr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None/>
              <a:defRPr sz="1400" b="1">
                <a:solidFill>
                  <a:srgbClr val="ED7817"/>
                </a:solidFill>
                <a:latin typeface="Arial"/>
              </a:defRPr>
            </a:lvl1pPr>
            <a:lvl2pPr marL="288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sz="1200"/>
            </a:lvl2pPr>
            <a:lvl3pPr marL="468000" indent="-1714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050"/>
            </a:lvl3pPr>
            <a:lvl4pPr marL="612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sz="1050"/>
            </a:lvl4pPr>
            <a:lvl5pPr marL="792000" indent="-17145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sz="9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ru-RU" dirty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8A5E9128-B988-4766-A17F-BA36032F6943}"/>
              </a:ext>
            </a:extLst>
          </p:cNvPr>
          <p:cNvSpPr txBox="1">
            <a:spLocks/>
          </p:cNvSpPr>
          <p:nvPr/>
        </p:nvSpPr>
        <p:spPr>
          <a:xfrm>
            <a:off x="447675" y="1344431"/>
            <a:ext cx="1381125" cy="22557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ru-RU" sz="1400" dirty="0">
              <a:solidFill>
                <a:srgbClr val="ED7817"/>
              </a:solidFill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39D01242-D7A8-0F61-F0B0-650D0FD21E30}"/>
              </a:ext>
            </a:extLst>
          </p:cNvPr>
          <p:cNvSpPr txBox="1">
            <a:spLocks/>
          </p:cNvSpPr>
          <p:nvPr/>
        </p:nvSpPr>
        <p:spPr>
          <a:xfrm>
            <a:off x="447675" y="2219909"/>
            <a:ext cx="5648325" cy="39644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7817"/>
              </a:buClr>
              <a:buFont typeface="Wingdings" panose="05000000000000000000" pitchFamily="2" charset="2"/>
              <a:buChar char="§"/>
              <a:defRPr lang="ru-RU" sz="1200" kern="1200" dirty="0">
                <a:solidFill>
                  <a:srgbClr val="000000"/>
                </a:solidFill>
                <a:latin typeface="Arial"/>
                <a:ea typeface="+mn-ea"/>
                <a:cs typeface="+mn-cs"/>
              </a:defRPr>
            </a:lvl1pPr>
            <a:lvl2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–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8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lang="en-US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─"/>
              <a:defRPr lang="ru-RU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Wingdings" panose="05000000000000000000" pitchFamily="2" charset="2"/>
              <a:buChar char="§"/>
              <a:defRPr lang="en-US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0" i="0" dirty="0">
                <a:effectLst/>
                <a:latin typeface="Exo 2" pitchFamily="2" charset="-52"/>
              </a:rPr>
              <a:t>Технология </a:t>
            </a:r>
            <a:r>
              <a:rPr lang="ru-RU" sz="2000" b="1" i="0" dirty="0" err="1">
                <a:effectLst/>
                <a:latin typeface="Exo 2" pitchFamily="2" charset="-52"/>
              </a:rPr>
              <a:t>Prefabrication</a:t>
            </a:r>
            <a:r>
              <a:rPr lang="ru-RU" sz="2000" b="0" i="0" dirty="0">
                <a:effectLst/>
                <a:latin typeface="Exo 2" pitchFamily="2" charset="-52"/>
              </a:rPr>
              <a:t>, или </a:t>
            </a:r>
            <a:r>
              <a:rPr lang="ru-RU" sz="2000" b="1" i="0" dirty="0" err="1">
                <a:effectLst/>
                <a:latin typeface="Exo 2" pitchFamily="2" charset="-52"/>
              </a:rPr>
              <a:t>префабрикация</a:t>
            </a:r>
            <a:r>
              <a:rPr lang="ru-RU" sz="2000" b="0" i="0" dirty="0">
                <a:effectLst/>
                <a:latin typeface="Exo 2" pitchFamily="2" charset="-52"/>
              </a:rPr>
              <a:t>, — это способ строить здания быстрее и дешевле. Вместо того чтобы собирать всё прямо на стройке, мы заранее делаем части дома на заводе, а потом привозим их и собираем, как конструктор.</a:t>
            </a:r>
            <a:endParaRPr lang="ru-RU" sz="2000" dirty="0">
              <a:latin typeface="Exo 2" pitchFamily="2" charset="-52"/>
            </a:endParaRPr>
          </a:p>
          <a:p>
            <a:pPr>
              <a:buNone/>
            </a:pPr>
            <a:r>
              <a:rPr lang="ru-RU" sz="2000" b="1" dirty="0">
                <a:latin typeface="Exo 2" pitchFamily="2" charset="-52"/>
              </a:rPr>
              <a:t>Что это даёт?</a:t>
            </a:r>
            <a:endParaRPr lang="ru-RU" sz="2000" dirty="0">
              <a:latin typeface="Exo 2" pitchFamily="2" charset="-52"/>
            </a:endParaRPr>
          </a:p>
          <a:p>
            <a:r>
              <a:rPr lang="ru-RU" sz="2000" dirty="0">
                <a:latin typeface="Exo 2" pitchFamily="2" charset="-52"/>
              </a:rPr>
              <a:t>Строить быстрее, потому что большинство работы уже сделано на заводе.</a:t>
            </a:r>
          </a:p>
          <a:p>
            <a:r>
              <a:rPr lang="ru-RU" sz="2000" dirty="0">
                <a:latin typeface="Exo 2" pitchFamily="2" charset="-52"/>
              </a:rPr>
              <a:t>Меньше тратить денег благодаря экономии времени и ресурсов.</a:t>
            </a:r>
          </a:p>
          <a:p>
            <a:r>
              <a:rPr lang="ru-RU" sz="2000" dirty="0">
                <a:latin typeface="Exo 2" pitchFamily="2" charset="-52"/>
              </a:rPr>
              <a:t>Лучше контролировать качество каждого этапа строительства.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1208737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833140-63B0-40A5-6095-E447C94FE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320" y="928196"/>
            <a:ext cx="6454080" cy="58078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0EA509-B0B3-4D8D-AEA7-D49EC4CFA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6265124" cy="1325563"/>
          </a:xfrm>
        </p:spPr>
        <p:txBody>
          <a:bodyPr/>
          <a:lstStyle/>
          <a:p>
            <a:r>
              <a:rPr lang="ru-RU" dirty="0"/>
              <a:t>Почему </a:t>
            </a:r>
            <a:r>
              <a:rPr lang="ru-RU" dirty="0" err="1"/>
              <a:t>префабрикация</a:t>
            </a:r>
            <a:r>
              <a:rPr lang="ru-RU" dirty="0"/>
              <a:t> эффективна?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41D8E8D0-2CA6-61F5-661B-A7346C3CF7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49685" y="2467301"/>
            <a:ext cx="5827379" cy="406875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76176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Сокращает время строительства </a:t>
            </a:r>
            <a:br>
              <a:rPr lang="en-US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</a:b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в 2-3 раза.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Экономит деньги за счёт автоматизации.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Меньше ошибок — выше качество.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Энергоэффективные материалы: стены-термосы, солнечные панели.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Умное проектирование: компьютеры проверяют каждую деталь.</a:t>
            </a:r>
          </a:p>
        </p:txBody>
      </p:sp>
    </p:spTree>
    <p:extLst>
      <p:ext uri="{BB962C8B-B14F-4D97-AF65-F5344CB8AC3E}">
        <p14:creationId xmlns:p14="http://schemas.microsoft.com/office/powerpoint/2010/main" val="1328754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F0383-5E85-7D1C-5A39-DC7FBE8BC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5746315" cy="1325563"/>
          </a:xfrm>
        </p:spPr>
        <p:txBody>
          <a:bodyPr/>
          <a:lstStyle/>
          <a:p>
            <a:r>
              <a:rPr lang="ru-RU" dirty="0" err="1"/>
              <a:t>Префабрикация</a:t>
            </a:r>
            <a:r>
              <a:rPr lang="ru-RU" dirty="0"/>
              <a:t> в строительстве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A0E1DD-D285-EA13-E746-1A6457266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666086"/>
            <a:ext cx="5517715" cy="36219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Exo 2" pitchFamily="2" charset="-52"/>
              </a:rPr>
              <a:t>Изготовление</a:t>
            </a:r>
          </a:p>
          <a:p>
            <a:r>
              <a:rPr lang="ru-RU" sz="2400" dirty="0">
                <a:latin typeface="Exo 2" pitchFamily="2" charset="-52"/>
              </a:rPr>
              <a:t>Заводская </a:t>
            </a:r>
            <a:r>
              <a:rPr lang="ru-RU" sz="2400" dirty="0" err="1">
                <a:latin typeface="Exo 2" pitchFamily="2" charset="-52"/>
              </a:rPr>
              <a:t>префабрикация</a:t>
            </a:r>
            <a:r>
              <a:rPr lang="ru-RU" sz="2400" dirty="0">
                <a:latin typeface="Exo 2" pitchFamily="2" charset="-52"/>
              </a:rPr>
              <a:t> включает резку, сварку, сборку и антикоррозийную обработку элементов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Роботы режут металл, сваривают, красят.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Контроль качества: каждая деталь идеальна.</a:t>
            </a:r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id="{828173B9-3BE4-5880-874C-B167258D94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74" r="32108" b="-1074"/>
          <a:stretch/>
        </p:blipFill>
        <p:spPr>
          <a:xfrm>
            <a:off x="6096000" y="854401"/>
            <a:ext cx="6096000" cy="600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39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5904E-EDC1-C284-7A9B-2F627556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562627"/>
            <a:ext cx="4069915" cy="1325563"/>
          </a:xfrm>
        </p:spPr>
        <p:txBody>
          <a:bodyPr>
            <a:normAutofit/>
          </a:bodyPr>
          <a:lstStyle/>
          <a:p>
            <a:r>
              <a:rPr lang="ru-RU" dirty="0"/>
              <a:t>Логистика вместо рисков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392F02-8798-276F-E950-75D8DE2E0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3662616"/>
            <a:ext cx="4740475" cy="36219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В труднодоступных районах (тундра, горы, пустыни) проще доставить готовые модули, чем организовывать стройку с нуля.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7426E7F-E4CC-88D0-0048-2417F5EC16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9" r="15700" b="489"/>
          <a:stretch/>
        </p:blipFill>
        <p:spPr bwMode="auto">
          <a:xfrm>
            <a:off x="5456859" y="865823"/>
            <a:ext cx="6735141" cy="599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308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216048-2DD4-75D6-C4AC-E0082DB87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015" y="1141738"/>
            <a:ext cx="7071985" cy="537847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73598-0773-F279-7054-B2468776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Монтаж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88825A-D419-A73D-2F94-08A648EFB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666086"/>
            <a:ext cx="5185353" cy="36219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Монтаж — это когда собирают все части на месте. 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Благодаря точной работе завода, собрать конструкцию проще и быстрее, чем строить всё вручную.</a:t>
            </a:r>
          </a:p>
        </p:txBody>
      </p:sp>
    </p:spTree>
    <p:extLst>
      <p:ext uri="{BB962C8B-B14F-4D97-AF65-F5344CB8AC3E}">
        <p14:creationId xmlns:p14="http://schemas.microsoft.com/office/powerpoint/2010/main" val="2117329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8A545-4A86-B876-63D4-3F09D42E1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6488860" cy="1325563"/>
          </a:xfrm>
        </p:spPr>
        <p:txBody>
          <a:bodyPr/>
          <a:lstStyle/>
          <a:p>
            <a:r>
              <a:rPr lang="ru-RU" dirty="0"/>
              <a:t>Особенности ПРОЕКТИРОВАНИЕ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EAD436-EEAE-CD3B-3F7B-3FB9909D7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724452"/>
            <a:ext cx="5456755" cy="36219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Проектирование домов в </a:t>
            </a:r>
            <a:r>
              <a:rPr lang="ru-RU" sz="2400" dirty="0" err="1">
                <a:effectLst/>
                <a:latin typeface="Exo 2" pitchFamily="2" charset="-52"/>
                <a:ea typeface="SB Sans Text, Calibri"/>
                <a:cs typeface="SB Sans Text, Calibri"/>
              </a:rPr>
              <a:t>префабрикации</a:t>
            </a: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 отличается от обычного. 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Важно, чтобы проект подходил для заводского производства. 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Для этого используют современные программы BIM (информационное моделирование), чтобы всё рассчитать правильно ещё до начала сборки.</a:t>
            </a:r>
          </a:p>
          <a:p>
            <a:endParaRPr lang="ru-RU" sz="2400" dirty="0">
              <a:latin typeface="Exo 2" pitchFamily="2" charset="-52"/>
              <a:ea typeface="SB Sans Text, Calibri"/>
              <a:cs typeface="SB Sans Text, Calibri"/>
            </a:endParaRPr>
          </a:p>
          <a:p>
            <a:endParaRPr lang="ru-RU" sz="2400" dirty="0">
              <a:effectLst/>
              <a:latin typeface="Exo 2" pitchFamily="2" charset="-52"/>
              <a:ea typeface="SB Sans Text, Calibri"/>
              <a:cs typeface="SB Sans Text, Calibri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0A12665-04F4-2EB4-1915-D7E1FF18CA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15" t="308" r="12951" b="1688"/>
          <a:stretch/>
        </p:blipFill>
        <p:spPr bwMode="auto">
          <a:xfrm>
            <a:off x="6096000" y="867101"/>
            <a:ext cx="6096000" cy="599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882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19D60-C5BB-89D6-1F5F-788D65DA8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9A5430-AD5F-4E79-1783-F48EFB6EA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4" y="1141738"/>
            <a:ext cx="7695089" cy="1325563"/>
          </a:xfrm>
        </p:spPr>
        <p:txBody>
          <a:bodyPr>
            <a:normAutofit/>
          </a:bodyPr>
          <a:lstStyle/>
          <a:p>
            <a:r>
              <a:rPr lang="ru-RU"/>
              <a:t>Особенности</a:t>
            </a:r>
            <a:br>
              <a:rPr lang="en-US"/>
            </a:br>
            <a:r>
              <a:rPr lang="ru-RU"/>
              <a:t>СПОСОБ ИЗГОТОВЛЕНИЯ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4985B7-0929-A174-A3F1-26474C3A9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124" y="2687358"/>
            <a:ext cx="5457729" cy="36219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Элементы для дома делают на заводе, где есть все нужные инструменты и технологии. Автоматизация ускоряет работу и повышает её точность. Стандартные решения помогают экономить время и ресурсы.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Стандартные элементы = массовое производство.</a:t>
            </a:r>
          </a:p>
          <a:p>
            <a:endParaRPr lang="ru-RU" sz="2400" dirty="0">
              <a:effectLst/>
              <a:latin typeface="Exo 2" pitchFamily="2" charset="-52"/>
              <a:ea typeface="SB Sans Text, Calibri"/>
              <a:cs typeface="SB Sans Text, Calibri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9626A3-31D3-3A81-85EB-6B4E965385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443"/>
          <a:stretch/>
        </p:blipFill>
        <p:spPr>
          <a:xfrm>
            <a:off x="6096000" y="830241"/>
            <a:ext cx="6096000" cy="602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90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B09B3-D7BB-7FC6-5398-ACC83CD34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A28D630-9E8C-0316-D6BA-81C97D4D7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920" y="1567015"/>
            <a:ext cx="7056120" cy="47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B1EAF6-0663-B765-3571-DF2232DEC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</a:t>
            </a:r>
            <a:br>
              <a:rPr lang="en-US" dirty="0"/>
            </a:br>
            <a:r>
              <a:rPr lang="ru-RU" dirty="0"/>
              <a:t>СПОСОБ ДОСТАВКИ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842FD3-C397-BCBA-F89B-B0A5A4CF8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589843"/>
            <a:ext cx="5578675" cy="36219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Доставка готовых элементов требует хорошей логистики. 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Exo 2" pitchFamily="2" charset="-52"/>
                <a:ea typeface="SB Sans Text, Calibri"/>
                <a:cs typeface="SB Sans Text, Calibri"/>
              </a:rPr>
              <a:t>Важно продумать, как лучше всего транспортировать крупные части, чтобы они доехали целыми и вовремя.</a:t>
            </a:r>
            <a:endParaRPr lang="ru-RU" sz="2400" dirty="0">
              <a:latin typeface="Exo 2" pitchFamily="2" charset="-52"/>
              <a:ea typeface="SB Sans Text, Calibri"/>
              <a:cs typeface="SB Sans Text, Calibri"/>
            </a:endParaRP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Чем дальше завод — тем компактнее детали.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400" b="0" i="0" dirty="0">
                <a:solidFill>
                  <a:srgbClr val="2C2C36"/>
                </a:solidFill>
                <a:effectLst/>
                <a:latin typeface="Exo 2" pitchFamily="2" charset="-52"/>
              </a:rPr>
              <a:t>Экономия на транспорте = дешевле строительство.</a:t>
            </a:r>
          </a:p>
          <a:p>
            <a:endParaRPr lang="ru-RU" sz="2400" dirty="0">
              <a:effectLst/>
              <a:latin typeface="Exo 2" pitchFamily="2" charset="-52"/>
              <a:ea typeface="SB Sans Text, Calibri"/>
              <a:cs typeface="SB Sans Text, 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4274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</TotalTime>
  <Words>520</Words>
  <Application>Microsoft Office PowerPoint</Application>
  <PresentationFormat>Широкоэкранный</PresentationFormat>
  <Paragraphs>68</Paragraphs>
  <Slides>15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Exo 2</vt:lpstr>
      <vt:lpstr>Exo 2.0</vt:lpstr>
      <vt:lpstr>Exo 20 Medium</vt:lpstr>
      <vt:lpstr>Symbol</vt:lpstr>
      <vt:lpstr>system-ui</vt:lpstr>
      <vt:lpstr>Wingdings</vt:lpstr>
      <vt:lpstr>Office Theme</vt:lpstr>
      <vt:lpstr>Здания будущего: сделано заранее</vt:lpstr>
      <vt:lpstr>Префабрикация</vt:lpstr>
      <vt:lpstr>Почему префабрикация эффективна?</vt:lpstr>
      <vt:lpstr>Префабрикация в строительстве</vt:lpstr>
      <vt:lpstr>Логистика вместо рисков</vt:lpstr>
      <vt:lpstr>Монтаж</vt:lpstr>
      <vt:lpstr>Особенности ПРОЕКТИРОВАНИЕ</vt:lpstr>
      <vt:lpstr>Особенности СПОСОБ ИЗГОТОВЛЕНИЯ</vt:lpstr>
      <vt:lpstr>Особенности СПОСОБ ДОСТАВКИ </vt:lpstr>
      <vt:lpstr>Презентация PowerPoint</vt:lpstr>
      <vt:lpstr>Проектируем</vt:lpstr>
      <vt:lpstr>Проектное задание</vt:lpstr>
      <vt:lpstr>Защита идей</vt:lpstr>
      <vt:lpstr>И как это построить?</vt:lpstr>
      <vt:lpstr>Какая профессия интереснее?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Георгий Путра</dc:creator>
  <cp:lastModifiedBy>School league RUSNANO</cp:lastModifiedBy>
  <cp:revision>13</cp:revision>
  <dcterms:created xsi:type="dcterms:W3CDTF">2023-03-09T09:23:01Z</dcterms:created>
  <dcterms:modified xsi:type="dcterms:W3CDTF">2025-03-21T11:54:48Z</dcterms:modified>
</cp:coreProperties>
</file>