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756" r:id="rId3"/>
    <p:sldId id="751" r:id="rId4"/>
    <p:sldId id="752" r:id="rId5"/>
    <p:sldId id="764" r:id="rId6"/>
    <p:sldId id="753" r:id="rId7"/>
    <p:sldId id="754" r:id="rId8"/>
    <p:sldId id="755" r:id="rId9"/>
    <p:sldId id="762" r:id="rId10"/>
    <p:sldId id="761" r:id="rId11"/>
    <p:sldId id="760" r:id="rId12"/>
    <p:sldId id="763" r:id="rId13"/>
    <p:sldId id="287" r:id="rId14"/>
    <p:sldId id="749" r:id="rId15"/>
    <p:sldId id="750" r:id="rId16"/>
    <p:sldId id="767" r:id="rId17"/>
    <p:sldId id="766" r:id="rId18"/>
    <p:sldId id="290" r:id="rId19"/>
  </p:sldIdLst>
  <p:sldSz cx="12192000" cy="6858000"/>
  <p:notesSz cx="6858000" cy="9144000"/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2D80"/>
    <a:srgbClr val="896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66"/>
    <p:restoredTop sz="94763"/>
  </p:normalViewPr>
  <p:slideViewPr>
    <p:cSldViewPr snapToGrid="0">
      <p:cViewPr varScale="1">
        <p:scale>
          <a:sx n="79" d="100"/>
          <a:sy n="79" d="100"/>
        </p:scale>
        <p:origin x="10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FB077-1D1B-4537-9BB5-46EA6DE7CCE1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30409-B466-4335-849A-50D3B17F64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389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30409-B466-4335-849A-50D3B17F647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851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2c081081ee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Google Shape;34;g2c081081ee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50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FE02-CB7F-79F1-A78D-12FF78A5D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74133"/>
            <a:ext cx="9144000" cy="23876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F99AA-7326-5EA7-64EF-07806C5FD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1437362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896FAE"/>
                </a:solidFill>
                <a:latin typeface="Exo 20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905186E-07C1-88EB-0465-6382C61C47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192" y="670031"/>
            <a:ext cx="4045385" cy="125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92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0D5DF9-7972-468E-370A-937CF86C2059}"/>
              </a:ext>
            </a:extLst>
          </p:cNvPr>
          <p:cNvSpPr/>
          <p:nvPr userDrawn="1"/>
        </p:nvSpPr>
        <p:spPr>
          <a:xfrm>
            <a:off x="0" y="0"/>
            <a:ext cx="12192000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82FE02-CB7F-79F1-A78D-12FF78A5D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74133"/>
            <a:ext cx="9144000" cy="23876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F99AA-7326-5EA7-64EF-07806C5FD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72208"/>
            <a:ext cx="9144000" cy="1437362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896FAE"/>
                </a:solidFill>
                <a:latin typeface="Exo 20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905186E-07C1-88EB-0465-6382C61C47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200" y="440052"/>
            <a:ext cx="2619375" cy="520069"/>
          </a:xfrm>
          <a:prstGeom prst="rect">
            <a:avLst/>
          </a:prstGeom>
        </p:spPr>
      </p:pic>
      <p:sp>
        <p:nvSpPr>
          <p:cNvPr id="6" name="Triangle 5">
            <a:extLst>
              <a:ext uri="{FF2B5EF4-FFF2-40B4-BE49-F238E27FC236}">
                <a16:creationId xmlns:a16="http://schemas.microsoft.com/office/drawing/2014/main" id="{3D449E1A-96EB-D0C2-D7E7-76F332CAB0D7}"/>
              </a:ext>
            </a:extLst>
          </p:cNvPr>
          <p:cNvSpPr/>
          <p:nvPr userDrawn="1"/>
        </p:nvSpPr>
        <p:spPr>
          <a:xfrm rot="10800000">
            <a:off x="586615" y="1168245"/>
            <a:ext cx="503170" cy="4337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RU" dirty="0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424475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2666086"/>
            <a:ext cx="1149262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81571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2666086"/>
            <a:ext cx="547491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617733A-905B-AE5E-D213-531309AFBF8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87229" y="2666086"/>
            <a:ext cx="5474919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412324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4338183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03728-24E4-B10C-A7DD-723350BD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666086"/>
            <a:ext cx="4309998" cy="3621980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617733A-905B-AE5E-D213-531309AFBF8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278679" y="1141738"/>
            <a:ext cx="6583469" cy="5146328"/>
          </a:xfrm>
        </p:spPr>
        <p:txBody>
          <a:bodyPr/>
          <a:lstStyle>
            <a:lvl1pPr>
              <a:defRPr>
                <a:latin typeface="Exo 20 Medium" pitchFamily="2" charset="77"/>
              </a:defRPr>
            </a:lvl1pPr>
            <a:lvl2pPr>
              <a:defRPr>
                <a:latin typeface="Exo 20 Medium" pitchFamily="2" charset="77"/>
              </a:defRPr>
            </a:lvl2pPr>
            <a:lvl3pPr>
              <a:defRPr>
                <a:latin typeface="Exo 20 Medium" pitchFamily="2" charset="77"/>
              </a:defRPr>
            </a:lvl3pPr>
            <a:lvl4pPr>
              <a:defRPr>
                <a:latin typeface="Exo 20 Medium" pitchFamily="2" charset="77"/>
              </a:defRPr>
            </a:lvl4pPr>
            <a:lvl5pPr>
              <a:defRPr>
                <a:latin typeface="Exo 20 Medium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0628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E673-D23F-3C89-19BA-550388CD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11492630" cy="1325563"/>
          </a:xfrm>
        </p:spPr>
        <p:txBody>
          <a:bodyPr/>
          <a:lstStyle>
            <a:lvl1pPr>
              <a:defRPr b="1">
                <a:solidFill>
                  <a:srgbClr val="5B2D80"/>
                </a:solidFill>
                <a:latin typeface="Exo 20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D7D10-BBC3-14FD-B648-7DA599AB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9115" y="2812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Exo 20 Medium" pitchFamily="2" charset="77"/>
              </a:defRPr>
            </a:lvl1pPr>
          </a:lstStyle>
          <a:p>
            <a:fld id="{8E6EC9E8-3F76-724B-8558-06E0267644FD}" type="slidenum">
              <a:rPr lang="en-RU" smtClean="0"/>
              <a:pPr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14376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6FAC9B-24FE-41BC-19F6-3D4B21681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5B7853-DBE3-6F3E-0E43-38C4CE54E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898BE-238D-D486-3486-0B540C84E5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18779-168A-3844-8EB3-4C0F4B7A740E}" type="datetimeFigureOut">
              <a:rPr lang="en-RU" smtClean="0"/>
              <a:t>03/19/2025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5889D-6F21-0F15-C1DA-84712EC900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DD0AC-7B1C-9C38-A9C2-723CA74C3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EC9E8-3F76-724B-8558-06E0267644FD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43467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0" r:id="rId4"/>
    <p:sldLayoutId id="2147483662" r:id="rId5"/>
    <p:sldLayoutId id="214748366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830E40-680B-7782-7072-71B3E9B9C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613" y="590355"/>
            <a:ext cx="2023353" cy="31614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315E413-75A5-E6C7-27A3-4A4112E656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Exo 2.0" pitchFamily="2" charset="0"/>
              </a:rPr>
              <a:t>От руды до моста!</a:t>
            </a:r>
            <a:endParaRPr lang="en-RU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60D8F1A-4952-DAAD-42FA-25F8B0E4C4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9-11 класс</a:t>
            </a:r>
          </a:p>
          <a:p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89402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D8822-0A87-DC4C-4D08-F9E3525F9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D1BD98-C018-3601-BA01-7875A9205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0B0E508-69B7-7D9C-129D-BA99F2111C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1"/>
          <a:stretch/>
        </p:blipFill>
        <p:spPr bwMode="auto">
          <a:xfrm>
            <a:off x="-1582" y="1347281"/>
            <a:ext cx="12193582" cy="544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879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5A3BE-9E05-8AD4-94D1-88A7D3666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664E9B"/>
                </a:solidFill>
                <a:effectLst/>
                <a:latin typeface="Exo 2 Medium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Инженерное соревнование. Проволочный мост</a:t>
            </a:r>
            <a:endParaRPr lang="ru-RU" sz="3600" dirty="0">
              <a:latin typeface="Exo 2 Medium" pitchFamily="2" charset="-52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A5E7DD-F9C5-BDA6-57F2-9B1DCE5AF0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467301"/>
            <a:ext cx="11492629" cy="4167436"/>
          </a:xfrm>
        </p:spPr>
        <p:txBody>
          <a:bodyPr>
            <a:normAutofit fontScale="70000" lnSpcReduction="20000"/>
          </a:bodyPr>
          <a:lstStyle/>
          <a:p>
            <a:pPr algn="l">
              <a:buNone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Создать мост из проволоки и дерева, который выдержит максимальную нагрузку. </a:t>
            </a:r>
          </a:p>
          <a:p>
            <a:pPr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Проектирование (15 минут)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Обсудите: какой тип моста построить: арочный, ферменный, балочный или подвесной? Как использовать проволоку и дощечки для распределения нагрузки?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Нарисуйте эскиз: укажите размеры, места крепления проволоки и расположение дощечек.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Критерии: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Мост должен иметь длину не менее 1 м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Прочность: Мост должен выдержать вес не менее 1 кг 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i="0" dirty="0">
                <a:solidFill>
                  <a:srgbClr val="2C2C36"/>
                </a:solidFill>
                <a:effectLst/>
                <a:latin typeface="Exo 2 Medium" pitchFamily="2" charset="-52"/>
              </a:rPr>
              <a:t>Эффективность: Чем меньше материалов использовано — тем лучше!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i="0" dirty="0">
                <a:solidFill>
                  <a:srgbClr val="2C2C36"/>
                </a:solidFill>
                <a:effectLst/>
                <a:latin typeface="Exo 2 Medium" pitchFamily="2" charset="-52"/>
              </a:rPr>
              <a:t>Качество сборки: Аккуратные соединения, отсутствие лишних деталей.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endParaRPr lang="ru-RU" dirty="0">
              <a:solidFill>
                <a:srgbClr val="2C2C36"/>
              </a:solidFill>
              <a:latin typeface="Exo 2 Medium" pitchFamily="2" charset="-52"/>
            </a:endParaRP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endParaRPr lang="ru-RU" b="0" i="0" dirty="0">
              <a:solidFill>
                <a:srgbClr val="2C2C36"/>
              </a:solidFill>
              <a:effectLst/>
              <a:latin typeface="Exo 2 Medium" pitchFamily="2" charset="-52"/>
            </a:endParaRPr>
          </a:p>
          <a:p>
            <a:pPr algn="l">
              <a:buNone/>
            </a:pPr>
            <a:endParaRPr lang="ru-RU" dirty="0">
              <a:latin typeface="Exo 2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938671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E7DA89-56C9-D327-A300-1F3B45569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на прочность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9FB01E-D4B8-1F8B-6B26-8D015E7994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Критерии: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dirty="0">
                <a:solidFill>
                  <a:srgbClr val="2C2C36"/>
                </a:solidFill>
                <a:latin typeface="Exo 2 Medium" pitchFamily="2" charset="-52"/>
              </a:rPr>
              <a:t>Мост должен иметь длину не менее 1 м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Прочность: Мост должен выдержать вес не менее 1 кг 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i="0" dirty="0">
                <a:solidFill>
                  <a:srgbClr val="2C2C36"/>
                </a:solidFill>
                <a:effectLst/>
                <a:latin typeface="Exo 2 Medium" pitchFamily="2" charset="-52"/>
              </a:rPr>
              <a:t>Эффективность: Чем меньше материалов использовано — тем лучше!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i="0" dirty="0">
                <a:solidFill>
                  <a:srgbClr val="2C2C36"/>
                </a:solidFill>
                <a:effectLst/>
                <a:latin typeface="Exo 2 Medium" pitchFamily="2" charset="-52"/>
              </a:rPr>
              <a:t>Качество сборки: Аккуратные соединения, отсутствие лишних деталей.</a:t>
            </a:r>
          </a:p>
          <a:p>
            <a:endParaRPr lang="ru-RU" dirty="0">
              <a:latin typeface="Exo 2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43715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FF9EC77F-FCE7-7882-B422-DE60E092B2EB}"/>
              </a:ext>
            </a:extLst>
          </p:cNvPr>
          <p:cNvCxnSpPr>
            <a:cxnSpLocks/>
            <a:stCxn id="23" idx="3"/>
          </p:cNvCxnSpPr>
          <p:nvPr/>
        </p:nvCxnSpPr>
        <p:spPr>
          <a:xfrm>
            <a:off x="3153363" y="5527344"/>
            <a:ext cx="7608598" cy="15617"/>
          </a:xfrm>
          <a:prstGeom prst="straightConnector1">
            <a:avLst/>
          </a:prstGeom>
          <a:ln w="76200">
            <a:solidFill>
              <a:srgbClr val="3E2663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DC4EA394-2AA8-D6E4-281B-30EB14F147A3}"/>
              </a:ext>
            </a:extLst>
          </p:cNvPr>
          <p:cNvGrpSpPr/>
          <p:nvPr/>
        </p:nvGrpSpPr>
        <p:grpSpPr>
          <a:xfrm>
            <a:off x="4009145" y="4639743"/>
            <a:ext cx="1701650" cy="1672006"/>
            <a:chOff x="6710109" y="4721837"/>
            <a:chExt cx="1701650" cy="1672006"/>
          </a:xfrm>
        </p:grpSpPr>
        <p:sp>
          <p:nvSpPr>
            <p:cNvPr id="35" name="Скругленный прямоугольник 34">
              <a:extLst>
                <a:ext uri="{FF2B5EF4-FFF2-40B4-BE49-F238E27FC236}">
                  <a16:creationId xmlns:a16="http://schemas.microsoft.com/office/drawing/2014/main" id="{2187B12C-51F7-D270-1595-E61E55ED00FE}"/>
                </a:ext>
              </a:extLst>
            </p:cNvPr>
            <p:cNvSpPr/>
            <p:nvPr/>
          </p:nvSpPr>
          <p:spPr>
            <a:xfrm>
              <a:off x="6714717" y="4721837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Текст 2">
              <a:extLst>
                <a:ext uri="{FF2B5EF4-FFF2-40B4-BE49-F238E27FC236}">
                  <a16:creationId xmlns:a16="http://schemas.microsoft.com/office/drawing/2014/main" id="{5AD3D89C-6319-C074-C0EC-D235451A90B8}"/>
                </a:ext>
              </a:extLst>
            </p:cNvPr>
            <p:cNvSpPr txBox="1">
              <a:spLocks/>
            </p:cNvSpPr>
            <p:nvPr/>
          </p:nvSpPr>
          <p:spPr>
            <a:xfrm>
              <a:off x="6710109" y="5647852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Контроль качества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F8580-6187-B295-AB5C-FC59C27F9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рождаются рельсы?</a:t>
            </a:r>
          </a:p>
        </p:txBody>
      </p:sp>
      <p:sp>
        <p:nvSpPr>
          <p:cNvPr id="4" name="Закрывающая квадратная скобка 3">
            <a:extLst>
              <a:ext uri="{FF2B5EF4-FFF2-40B4-BE49-F238E27FC236}">
                <a16:creationId xmlns:a16="http://schemas.microsoft.com/office/drawing/2014/main" id="{408D55C6-0FD8-4847-6B09-249D6A454E58}"/>
              </a:ext>
            </a:extLst>
          </p:cNvPr>
          <p:cNvSpPr/>
          <p:nvPr/>
        </p:nvSpPr>
        <p:spPr>
          <a:xfrm>
            <a:off x="10659891" y="3206331"/>
            <a:ext cx="427209" cy="2336630"/>
          </a:xfrm>
          <a:prstGeom prst="rightBracket">
            <a:avLst/>
          </a:prstGeom>
          <a:ln w="76200">
            <a:solidFill>
              <a:srgbClr val="3E2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3BAB3480-3151-D9CF-DB31-CA07B3625EC2}"/>
              </a:ext>
            </a:extLst>
          </p:cNvPr>
          <p:cNvCxnSpPr>
            <a:cxnSpLocks/>
          </p:cNvCxnSpPr>
          <p:nvPr/>
        </p:nvCxnSpPr>
        <p:spPr>
          <a:xfrm>
            <a:off x="2960816" y="3206331"/>
            <a:ext cx="7801145" cy="0"/>
          </a:xfrm>
          <a:prstGeom prst="straightConnector1">
            <a:avLst/>
          </a:prstGeom>
          <a:ln w="76200">
            <a:solidFill>
              <a:srgbClr val="3E266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2CDCC4A-2D0A-38FD-0F17-66446D7DD032}"/>
              </a:ext>
            </a:extLst>
          </p:cNvPr>
          <p:cNvSpPr/>
          <p:nvPr/>
        </p:nvSpPr>
        <p:spPr>
          <a:xfrm>
            <a:off x="1456321" y="2487081"/>
            <a:ext cx="1697042" cy="16422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1075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Google Shape;170;p29">
            <a:extLst>
              <a:ext uri="{FF2B5EF4-FFF2-40B4-BE49-F238E27FC236}">
                <a16:creationId xmlns:a16="http://schemas.microsoft.com/office/drawing/2014/main" id="{5B50BF98-B772-DAFA-3926-115CE3DAD60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807" t="24453" r="76506" b="63704"/>
          <a:stretch/>
        </p:blipFill>
        <p:spPr>
          <a:xfrm>
            <a:off x="1722669" y="2590738"/>
            <a:ext cx="1231900" cy="81214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Текст 2">
            <a:extLst>
              <a:ext uri="{FF2B5EF4-FFF2-40B4-BE49-F238E27FC236}">
                <a16:creationId xmlns:a16="http://schemas.microsoft.com/office/drawing/2014/main" id="{10CEA6B2-BE65-9B1F-2D71-C0DA26DB518C}"/>
              </a:ext>
            </a:extLst>
          </p:cNvPr>
          <p:cNvSpPr txBox="1">
            <a:spLocks/>
          </p:cNvSpPr>
          <p:nvPr/>
        </p:nvSpPr>
        <p:spPr>
          <a:xfrm>
            <a:off x="1488436" y="3262608"/>
            <a:ext cx="1632812" cy="961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lnSpc>
                <a:spcPct val="100000"/>
              </a:lnSpc>
              <a:buFont typeface="Arial"/>
              <a:buNone/>
            </a:pPr>
            <a:r>
              <a:rPr lang="ru-RU" sz="1400" dirty="0"/>
              <a:t>Добыча железной руды и сырья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D661B3C-00B4-A356-0231-819F8C0B4D33}"/>
              </a:ext>
            </a:extLst>
          </p:cNvPr>
          <p:cNvGrpSpPr/>
          <p:nvPr/>
        </p:nvGrpSpPr>
        <p:grpSpPr>
          <a:xfrm>
            <a:off x="6347257" y="2416131"/>
            <a:ext cx="1697042" cy="1642248"/>
            <a:chOff x="2681361" y="2607876"/>
            <a:chExt cx="1697042" cy="16422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:a16="http://schemas.microsoft.com/office/drawing/2014/main" id="{F59C89CD-C4E0-54C0-BD25-7F9BC2BB986F}"/>
                </a:ext>
              </a:extLst>
            </p:cNvPr>
            <p:cNvSpPr/>
            <p:nvPr/>
          </p:nvSpPr>
          <p:spPr>
            <a:xfrm>
              <a:off x="2681361" y="2607876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екст 2">
              <a:extLst>
                <a:ext uri="{FF2B5EF4-FFF2-40B4-BE49-F238E27FC236}">
                  <a16:creationId xmlns:a16="http://schemas.microsoft.com/office/drawing/2014/main" id="{82F4E272-2346-CCE3-CD4A-CA115136591C}"/>
                </a:ext>
              </a:extLst>
            </p:cNvPr>
            <p:cNvSpPr txBox="1">
              <a:spLocks/>
            </p:cNvSpPr>
            <p:nvPr/>
          </p:nvSpPr>
          <p:spPr>
            <a:xfrm>
              <a:off x="2713476" y="3523679"/>
              <a:ext cx="1632812" cy="726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чугуна</a:t>
              </a:r>
            </a:p>
          </p:txBody>
        </p:sp>
        <p:pic>
          <p:nvPicPr>
            <p:cNvPr id="13" name="Google Shape;170;p29">
              <a:extLst>
                <a:ext uri="{FF2B5EF4-FFF2-40B4-BE49-F238E27FC236}">
                  <a16:creationId xmlns:a16="http://schemas.microsoft.com/office/drawing/2014/main" id="{649D10B8-DC8B-269E-66AA-5EA8EFEFDF7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35060" t="23755" r="55542" b="62222"/>
            <a:stretch/>
          </p:blipFill>
          <p:spPr>
            <a:xfrm>
              <a:off x="2999083" y="2769415"/>
              <a:ext cx="990600" cy="96169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08346642-DD40-65DC-AE7E-7B3FA29F5C38}"/>
              </a:ext>
            </a:extLst>
          </p:cNvPr>
          <p:cNvGrpSpPr/>
          <p:nvPr/>
        </p:nvGrpSpPr>
        <p:grpSpPr>
          <a:xfrm>
            <a:off x="3944915" y="2451884"/>
            <a:ext cx="1697042" cy="1642248"/>
            <a:chOff x="6684453" y="2612310"/>
            <a:chExt cx="1697042" cy="1642248"/>
          </a:xfrm>
        </p:grpSpPr>
        <p:sp>
          <p:nvSpPr>
            <p:cNvPr id="19" name="Скругленный прямоугольник 18">
              <a:extLst>
                <a:ext uri="{FF2B5EF4-FFF2-40B4-BE49-F238E27FC236}">
                  <a16:creationId xmlns:a16="http://schemas.microsoft.com/office/drawing/2014/main" id="{87088220-9434-C7ED-BA08-C35F4D156642}"/>
                </a:ext>
              </a:extLst>
            </p:cNvPr>
            <p:cNvSpPr/>
            <p:nvPr/>
          </p:nvSpPr>
          <p:spPr>
            <a:xfrm>
              <a:off x="6684453" y="2612310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Текст 2">
              <a:extLst>
                <a:ext uri="{FF2B5EF4-FFF2-40B4-BE49-F238E27FC236}">
                  <a16:creationId xmlns:a16="http://schemas.microsoft.com/office/drawing/2014/main" id="{FC7256B3-DEC6-7731-79B3-8FA528F6D6FC}"/>
                </a:ext>
              </a:extLst>
            </p:cNvPr>
            <p:cNvSpPr txBox="1">
              <a:spLocks/>
            </p:cNvSpPr>
            <p:nvPr/>
          </p:nvSpPr>
          <p:spPr>
            <a:xfrm>
              <a:off x="6716568" y="3292859"/>
              <a:ext cx="1632812" cy="96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Доставка на производство</a:t>
              </a:r>
            </a:p>
          </p:txBody>
        </p:sp>
        <p:pic>
          <p:nvPicPr>
            <p:cNvPr id="21" name="Google Shape;170;p29">
              <a:extLst>
                <a:ext uri="{FF2B5EF4-FFF2-40B4-BE49-F238E27FC236}">
                  <a16:creationId xmlns:a16="http://schemas.microsoft.com/office/drawing/2014/main" id="{5EA89952-350B-2FCB-C57F-6DD8F8C0B0B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79759" t="24074" r="8675" b="64444"/>
            <a:stretch/>
          </p:blipFill>
          <p:spPr>
            <a:xfrm>
              <a:off x="6923374" y="2656683"/>
              <a:ext cx="1219199" cy="787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96C73F3E-C8F0-FE30-88A4-0F28E4BA86E6}"/>
              </a:ext>
            </a:extLst>
          </p:cNvPr>
          <p:cNvGrpSpPr/>
          <p:nvPr/>
        </p:nvGrpSpPr>
        <p:grpSpPr>
          <a:xfrm>
            <a:off x="1456321" y="4706220"/>
            <a:ext cx="1697042" cy="1642248"/>
            <a:chOff x="740991" y="4709320"/>
            <a:chExt cx="1697042" cy="1642248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id="{876FF472-6474-ED86-E539-1A996F704763}"/>
                </a:ext>
              </a:extLst>
            </p:cNvPr>
            <p:cNvSpPr/>
            <p:nvPr/>
          </p:nvSpPr>
          <p:spPr>
            <a:xfrm>
              <a:off x="740991" y="4709320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Текст 2">
              <a:extLst>
                <a:ext uri="{FF2B5EF4-FFF2-40B4-BE49-F238E27FC236}">
                  <a16:creationId xmlns:a16="http://schemas.microsoft.com/office/drawing/2014/main" id="{6461D049-DEA9-A271-247C-554A737DC985}"/>
                </a:ext>
              </a:extLst>
            </p:cNvPr>
            <p:cNvSpPr txBox="1">
              <a:spLocks/>
            </p:cNvSpPr>
            <p:nvPr/>
          </p:nvSpPr>
          <p:spPr>
            <a:xfrm>
              <a:off x="773106" y="5605575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Отгрузка готовой продукции</a:t>
              </a:r>
            </a:p>
          </p:txBody>
        </p:sp>
        <p:pic>
          <p:nvPicPr>
            <p:cNvPr id="25" name="Google Shape;170;p29">
              <a:extLst>
                <a:ext uri="{FF2B5EF4-FFF2-40B4-BE49-F238E27FC236}">
                  <a16:creationId xmlns:a16="http://schemas.microsoft.com/office/drawing/2014/main" id="{D035DA14-514D-128E-0528-69E31EB71175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3253" t="65556" r="75181" b="20000"/>
            <a:stretch/>
          </p:blipFill>
          <p:spPr>
            <a:xfrm>
              <a:off x="997444" y="4810268"/>
              <a:ext cx="1219200" cy="990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236FAFF5-92EE-76F4-7F07-4B92B8942DF9}"/>
              </a:ext>
            </a:extLst>
          </p:cNvPr>
          <p:cNvGrpSpPr/>
          <p:nvPr/>
        </p:nvGrpSpPr>
        <p:grpSpPr>
          <a:xfrm>
            <a:off x="8962849" y="4639743"/>
            <a:ext cx="1697042" cy="1642248"/>
            <a:chOff x="2767521" y="4721837"/>
            <a:chExt cx="1697042" cy="1642248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6D9CB51D-DDE7-2597-D5DD-40BC9C5D2F22}"/>
                </a:ext>
              </a:extLst>
            </p:cNvPr>
            <p:cNvSpPr/>
            <p:nvPr/>
          </p:nvSpPr>
          <p:spPr>
            <a:xfrm>
              <a:off x="2767521" y="4721837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Google Shape;170;p29">
              <a:extLst>
                <a:ext uri="{FF2B5EF4-FFF2-40B4-BE49-F238E27FC236}">
                  <a16:creationId xmlns:a16="http://schemas.microsoft.com/office/drawing/2014/main" id="{FD9101CD-371C-2505-E8B2-7636EF757B7F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35542" t="63518" r="54699" b="20000"/>
            <a:stretch/>
          </p:blipFill>
          <p:spPr>
            <a:xfrm>
              <a:off x="3153363" y="4767407"/>
              <a:ext cx="1028700" cy="1130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" name="Текст 2">
              <a:extLst>
                <a:ext uri="{FF2B5EF4-FFF2-40B4-BE49-F238E27FC236}">
                  <a16:creationId xmlns:a16="http://schemas.microsoft.com/office/drawing/2014/main" id="{B52CCA62-F27A-78B0-5154-9AF7C1C0AF52}"/>
                </a:ext>
              </a:extLst>
            </p:cNvPr>
            <p:cNvSpPr txBox="1">
              <a:spLocks/>
            </p:cNvSpPr>
            <p:nvPr/>
          </p:nvSpPr>
          <p:spPr>
            <a:xfrm>
              <a:off x="2799636" y="5618092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Термическая обработка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0D4EA0D7-B0BF-8DB9-8C21-E8300A0B0818}"/>
              </a:ext>
            </a:extLst>
          </p:cNvPr>
          <p:cNvGrpSpPr/>
          <p:nvPr/>
        </p:nvGrpSpPr>
        <p:grpSpPr>
          <a:xfrm>
            <a:off x="4304194" y="4708002"/>
            <a:ext cx="3936106" cy="1642248"/>
            <a:chOff x="2522872" y="4725682"/>
            <a:chExt cx="3936106" cy="1642248"/>
          </a:xfrm>
        </p:grpSpPr>
        <p:sp>
          <p:nvSpPr>
            <p:cNvPr id="31" name="Скругленный прямоугольник 30">
              <a:extLst>
                <a:ext uri="{FF2B5EF4-FFF2-40B4-BE49-F238E27FC236}">
                  <a16:creationId xmlns:a16="http://schemas.microsoft.com/office/drawing/2014/main" id="{1D2AAC65-73EA-5460-9335-2E1AFA31B29B}"/>
                </a:ext>
              </a:extLst>
            </p:cNvPr>
            <p:cNvSpPr/>
            <p:nvPr/>
          </p:nvSpPr>
          <p:spPr>
            <a:xfrm>
              <a:off x="4761936" y="4725682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Текст 2">
              <a:extLst>
                <a:ext uri="{FF2B5EF4-FFF2-40B4-BE49-F238E27FC236}">
                  <a16:creationId xmlns:a16="http://schemas.microsoft.com/office/drawing/2014/main" id="{ADB72C1B-84A4-7AB7-8262-E1D9953108DF}"/>
                </a:ext>
              </a:extLst>
            </p:cNvPr>
            <p:cNvSpPr txBox="1">
              <a:spLocks/>
            </p:cNvSpPr>
            <p:nvPr/>
          </p:nvSpPr>
          <p:spPr>
            <a:xfrm>
              <a:off x="4748574" y="5606383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проката</a:t>
              </a:r>
            </a:p>
          </p:txBody>
        </p:sp>
        <p:pic>
          <p:nvPicPr>
            <p:cNvPr id="33" name="Google Shape;170;p29">
              <a:extLst>
                <a:ext uri="{FF2B5EF4-FFF2-40B4-BE49-F238E27FC236}">
                  <a16:creationId xmlns:a16="http://schemas.microsoft.com/office/drawing/2014/main" id="{250B6AD5-9FC4-57C1-8E27-F6C7D98F9AD0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57470" t="65631" r="32289" b="20000"/>
            <a:stretch/>
          </p:blipFill>
          <p:spPr>
            <a:xfrm>
              <a:off x="2522872" y="4792763"/>
              <a:ext cx="1079500" cy="9854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1A29889E-91C4-E516-9E8D-C57CAD08D9DC}"/>
              </a:ext>
            </a:extLst>
          </p:cNvPr>
          <p:cNvGrpSpPr/>
          <p:nvPr/>
        </p:nvGrpSpPr>
        <p:grpSpPr>
          <a:xfrm>
            <a:off x="8728776" y="2364965"/>
            <a:ext cx="1710611" cy="1642248"/>
            <a:chOff x="6497574" y="2487081"/>
            <a:chExt cx="1710611" cy="1642248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D37DE080-3966-A451-00CE-0FDEBF687BCF}"/>
                </a:ext>
              </a:extLst>
            </p:cNvPr>
            <p:cNvGrpSpPr/>
            <p:nvPr/>
          </p:nvGrpSpPr>
          <p:grpSpPr>
            <a:xfrm>
              <a:off x="6511143" y="2487081"/>
              <a:ext cx="1697042" cy="1642248"/>
              <a:chOff x="4672833" y="2607875"/>
              <a:chExt cx="1697042" cy="1642248"/>
            </a:xfrm>
          </p:grpSpPr>
          <p:sp>
            <p:nvSpPr>
              <p:cNvPr id="15" name="Скругленный прямоугольник 14">
                <a:extLst>
                  <a:ext uri="{FF2B5EF4-FFF2-40B4-BE49-F238E27FC236}">
                    <a16:creationId xmlns:a16="http://schemas.microsoft.com/office/drawing/2014/main" id="{B772854C-43B7-9F1C-F6AD-9065C4BC1000}"/>
                  </a:ext>
                </a:extLst>
              </p:cNvPr>
              <p:cNvSpPr/>
              <p:nvPr/>
            </p:nvSpPr>
            <p:spPr>
              <a:xfrm>
                <a:off x="4672833" y="2607875"/>
                <a:ext cx="1697042" cy="164224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1075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Текст 2">
                <a:extLst>
                  <a:ext uri="{FF2B5EF4-FFF2-40B4-BE49-F238E27FC236}">
                    <a16:creationId xmlns:a16="http://schemas.microsoft.com/office/drawing/2014/main" id="{78D86F6E-8AD1-1B3A-66AB-2FA2D669A3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4948" y="3288424"/>
                <a:ext cx="1632812" cy="9616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1pPr>
                <a:lvl2pPr marL="914400" marR="0" lvl="1" indent="-3810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2pPr>
                <a:lvl3pPr marL="1371600" marR="0" lvl="2" indent="-3556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20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50800" indent="0" algn="ctr">
                  <a:lnSpc>
                    <a:spcPct val="100000"/>
                  </a:lnSpc>
                  <a:buFont typeface="Arial"/>
                  <a:buNone/>
                </a:pPr>
                <a:endParaRPr lang="ru-RU" sz="1400" dirty="0"/>
              </a:p>
            </p:txBody>
          </p:sp>
        </p:grpSp>
        <p:sp>
          <p:nvSpPr>
            <p:cNvPr id="3" name="Текст 2">
              <a:extLst>
                <a:ext uri="{FF2B5EF4-FFF2-40B4-BE49-F238E27FC236}">
                  <a16:creationId xmlns:a16="http://schemas.microsoft.com/office/drawing/2014/main" id="{1C8818E2-7158-523F-F75D-4B716E39EAB8}"/>
                </a:ext>
              </a:extLst>
            </p:cNvPr>
            <p:cNvSpPr txBox="1">
              <a:spLocks/>
            </p:cNvSpPr>
            <p:nvPr/>
          </p:nvSpPr>
          <p:spPr>
            <a:xfrm>
              <a:off x="6497574" y="3386606"/>
              <a:ext cx="1632812" cy="726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стали</a:t>
              </a:r>
            </a:p>
          </p:txBody>
        </p:sp>
        <p:pic>
          <p:nvPicPr>
            <p:cNvPr id="38" name="Google Shape;170;p29">
              <a:extLst>
                <a:ext uri="{FF2B5EF4-FFF2-40B4-BE49-F238E27FC236}">
                  <a16:creationId xmlns:a16="http://schemas.microsoft.com/office/drawing/2014/main" id="{6E2682D1-9B69-E066-2393-4F339697B566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78207" t="66927" r="10043" b="20000"/>
            <a:stretch/>
          </p:blipFill>
          <p:spPr>
            <a:xfrm>
              <a:off x="6621225" y="2683088"/>
              <a:ext cx="1238616" cy="89652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" name="Рисунок 39" descr="Изображение выглядит как силуэт, мультфильм, иллюстрация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B3E684D-008E-8152-1BD6-187C07BDB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250" l="10000" r="90000">
                        <a14:foregroundMark x1="81111" y1="89500" x2="23611" y2="92250"/>
                        <a14:backgroundMark x1="19444" y1="92000" x2="23334" y2="918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0001" y="4897379"/>
            <a:ext cx="736995" cy="81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74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735E20DE-2862-7A83-40A9-821D4502B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665485"/>
              </p:ext>
            </p:extLst>
          </p:nvPr>
        </p:nvGraphicFramePr>
        <p:xfrm>
          <a:off x="7025832" y="1011529"/>
          <a:ext cx="5069712" cy="54892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69712">
                  <a:extLst>
                    <a:ext uri="{9D8B030D-6E8A-4147-A177-3AD203B41FA5}">
                      <a16:colId xmlns:a16="http://schemas.microsoft.com/office/drawing/2014/main" val="238246613"/>
                    </a:ext>
                  </a:extLst>
                </a:gridCol>
              </a:tblGrid>
              <a:tr h="5053605"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Exo 2 Medium" pitchFamily="2" charset="-52"/>
                          <a:ea typeface="+mn-ea"/>
                          <a:cs typeface="+mn-cs"/>
                        </a:rPr>
                        <a:t>Инженер по обслуживанию теплотехнического и энергетического оборудования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Exo 2 Medium" pitchFamily="2" charset="-52"/>
                        <a:ea typeface="+mn-ea"/>
                        <a:cs typeface="+mn-cs"/>
                      </a:endParaRPr>
                    </a:p>
                    <a:p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Exo 2 Medium" pitchFamily="2" charset="-52"/>
                        <a:ea typeface="+mn-ea"/>
                        <a:cs typeface="+mn-cs"/>
                      </a:endParaRP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latin typeface="Exo 2 Medium" pitchFamily="2" charset="-52"/>
                          <a:ea typeface="+mn-ea"/>
                          <a:cs typeface="+mn-cs"/>
                        </a:rPr>
                        <a:t>Донор жизненно важных источников на производстве. Он разрабатывает автоматизированные системы управления теплоснабжением и водоснабжением для обеспечения технологических процессов. Без этого специалиста не заработает цех, не запустится доменная печь, встанет прокатный стан. </a:t>
                      </a:r>
                    </a:p>
                  </a:txBody>
                  <a:tcPr marL="2881" marR="2881" marT="288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028936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9E007A5A-0D77-81B8-C866-1275762456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-193" r="12371" b="193"/>
          <a:stretch/>
        </p:blipFill>
        <p:spPr bwMode="auto">
          <a:xfrm>
            <a:off x="-39433" y="839900"/>
            <a:ext cx="6833805" cy="601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936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977F46B-0D61-A9DD-341F-E89C13A842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177854"/>
              </p:ext>
            </p:extLst>
          </p:nvPr>
        </p:nvGraphicFramePr>
        <p:xfrm>
          <a:off x="6886485" y="672519"/>
          <a:ext cx="5305515" cy="65030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05515">
                  <a:extLst>
                    <a:ext uri="{9D8B030D-6E8A-4147-A177-3AD203B41FA5}">
                      <a16:colId xmlns:a16="http://schemas.microsoft.com/office/drawing/2014/main" val="238246613"/>
                    </a:ext>
                  </a:extLst>
                </a:gridCol>
              </a:tblGrid>
              <a:tr h="307208">
                <a:tc>
                  <a:txBody>
                    <a:bodyPr/>
                    <a:lstStyle/>
                    <a:p>
                      <a:pPr algn="ctr" fontAlgn="ctr"/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Exo 2 Medium" pitchFamily="2" charset="-52"/>
                        <a:cs typeface="Arial" panose="020B0604020202020204" pitchFamily="34" charset="0"/>
                      </a:endParaRPr>
                    </a:p>
                  </a:txBody>
                  <a:tcPr marL="2881" marR="2881" marT="288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173716"/>
                  </a:ext>
                </a:extLst>
              </a:tr>
              <a:tr h="4029480"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Exo 2 Medium" pitchFamily="2" charset="-52"/>
                          <a:ea typeface="+mn-ea"/>
                          <a:cs typeface="+mn-cs"/>
                        </a:rPr>
                        <a:t>Инженер-технолог металлургического производства.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Exo 2 Medium" pitchFamily="2" charset="-52"/>
                        <a:ea typeface="+mn-ea"/>
                        <a:cs typeface="+mn-cs"/>
                      </a:endParaRPr>
                    </a:p>
                    <a:p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Exo 2 Medium" pitchFamily="2" charset="-52"/>
                        <a:ea typeface="+mn-ea"/>
                        <a:cs typeface="+mn-cs"/>
                      </a:endParaRPr>
                    </a:p>
                    <a:p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Exo 2 Medium" pitchFamily="2" charset="-52"/>
                          <a:ea typeface="+mn-ea"/>
                          <a:cs typeface="+mn-cs"/>
                        </a:rPr>
                        <a:t>О</a:t>
                      </a:r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latin typeface="Exo 2 Medium" pitchFamily="2" charset="-52"/>
                          <a:ea typeface="+mn-ea"/>
                          <a:cs typeface="+mn-cs"/>
                        </a:rPr>
                        <a:t>рганизует процесс выпуска металла. Зорко следит за всеми параметрами. Четко контролирует выполнение технологии и показатели качества. А если необходимо, вносит изменения, чтобы повысить качество продукции. А еще ищет и разрабатывает новые методики, участвует в экспериментальных и исследовательских работах.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effectLst/>
                        <a:latin typeface="Exo 2 Medium" pitchFamily="2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81" marR="2881" marT="288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5031062"/>
                  </a:ext>
                </a:extLst>
              </a:tr>
              <a:tr h="656049">
                <a:tc>
                  <a:txBody>
                    <a:bodyPr/>
                    <a:lstStyle/>
                    <a:p>
                      <a:pPr algn="ctr" fontAlgn="ctr"/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Exo 2 Medium" pitchFamily="2" charset="-52"/>
                        <a:cs typeface="Arial" panose="020B0604020202020204" pitchFamily="34" charset="0"/>
                      </a:endParaRPr>
                    </a:p>
                  </a:txBody>
                  <a:tcPr marL="2881" marR="2881" marT="288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028936"/>
                  </a:ext>
                </a:extLst>
              </a:tr>
            </a:tbl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A2F91245-3899-5F08-99DF-C7E1508CE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1" r="2790" b="1332"/>
          <a:stretch/>
        </p:blipFill>
        <p:spPr bwMode="auto">
          <a:xfrm>
            <a:off x="-1" y="859041"/>
            <a:ext cx="6643869" cy="599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21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090FAC62-4243-5ACE-EC98-B6DD43D7D4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0" r="3186" b="12656"/>
          <a:stretch/>
        </p:blipFill>
        <p:spPr bwMode="auto">
          <a:xfrm>
            <a:off x="-1" y="868099"/>
            <a:ext cx="6539698" cy="598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86A19B6B-3A38-4717-1E2E-2AAE73F68BAB}"/>
              </a:ext>
            </a:extLst>
          </p:cNvPr>
          <p:cNvSpPr txBox="1">
            <a:spLocks/>
          </p:cNvSpPr>
          <p:nvPr/>
        </p:nvSpPr>
        <p:spPr>
          <a:xfrm>
            <a:off x="6759616" y="2192453"/>
            <a:ext cx="5324355" cy="3769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b="1" dirty="0"/>
              <a:t>Специалист по автоматизации систем управления технологическим процессом.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/>
              <a:t>Его можно сравнить с дирижером симфонического оркестра. Он виртуозно налаживает и регулирует производственные процессы так, чтобы каждый участник максимально легко выполнял свою работу. Например, наблюдал за показателями у экрана, а не ходил по цехам. Специалист АСУТП работает с программным обеспечением технических комплексов под определенные направления автоматизации.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45803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B2760514-4D6C-3A52-CDDA-9660D39D89A5}"/>
              </a:ext>
            </a:extLst>
          </p:cNvPr>
          <p:cNvSpPr txBox="1">
            <a:spLocks/>
          </p:cNvSpPr>
          <p:nvPr/>
        </p:nvSpPr>
        <p:spPr>
          <a:xfrm>
            <a:off x="6995850" y="1964032"/>
            <a:ext cx="5493233" cy="3769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Exo 20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b="1" dirty="0"/>
              <a:t>Сталевар.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/>
              <a:t>Разбирается в технологиях сталеварения, ведет технологический процесс производства чугуна, стали, ферросплавов</a:t>
            </a:r>
          </a:p>
          <a:p>
            <a:endParaRPr lang="ru-RU" sz="24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C05FC27-3857-8DA7-7F04-CF8AE533F5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2" t="5269" r="9679" b="16452"/>
          <a:stretch/>
        </p:blipFill>
        <p:spPr bwMode="auto">
          <a:xfrm>
            <a:off x="0" y="839899"/>
            <a:ext cx="6833805" cy="601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789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2c081081ee1_0_0"/>
          <p:cNvSpPr txBox="1">
            <a:spLocks noGrp="1"/>
          </p:cNvSpPr>
          <p:nvPr>
            <p:ph type="ctrTitle"/>
          </p:nvPr>
        </p:nvSpPr>
        <p:spPr>
          <a:xfrm>
            <a:off x="766763" y="2531345"/>
            <a:ext cx="5434013" cy="2387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r>
              <a:rPr lang="ru-RU" b="1" dirty="0">
                <a:latin typeface="Exo 2.0" pitchFamily="2" charset="0"/>
              </a:rPr>
              <a:t>Какая профессия интереснее? </a:t>
            </a:r>
            <a:endParaRPr b="1" dirty="0">
              <a:latin typeface="Exo 2.0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380E50-6401-782E-D11D-C03B41F181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84"/>
          <a:stretch/>
        </p:blipFill>
        <p:spPr>
          <a:xfrm>
            <a:off x="6764694" y="590901"/>
            <a:ext cx="5122505" cy="626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12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94673-62B6-262B-6D51-4461D44C3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397A9786-9572-6432-389B-25016A5C586C}"/>
              </a:ext>
            </a:extLst>
          </p:cNvPr>
          <p:cNvCxnSpPr>
            <a:cxnSpLocks/>
            <a:stCxn id="23" idx="3"/>
          </p:cNvCxnSpPr>
          <p:nvPr/>
        </p:nvCxnSpPr>
        <p:spPr>
          <a:xfrm>
            <a:off x="3153363" y="5527344"/>
            <a:ext cx="7608598" cy="15617"/>
          </a:xfrm>
          <a:prstGeom prst="straightConnector1">
            <a:avLst/>
          </a:prstGeom>
          <a:ln w="76200">
            <a:solidFill>
              <a:srgbClr val="3E2663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7661A0AF-735F-61FF-5D83-A99212A4A96F}"/>
              </a:ext>
            </a:extLst>
          </p:cNvPr>
          <p:cNvGrpSpPr/>
          <p:nvPr/>
        </p:nvGrpSpPr>
        <p:grpSpPr>
          <a:xfrm>
            <a:off x="4009145" y="4639743"/>
            <a:ext cx="1701650" cy="1672006"/>
            <a:chOff x="6710109" y="4721837"/>
            <a:chExt cx="1701650" cy="1672006"/>
          </a:xfrm>
        </p:grpSpPr>
        <p:sp>
          <p:nvSpPr>
            <p:cNvPr id="35" name="Скругленный прямоугольник 34">
              <a:extLst>
                <a:ext uri="{FF2B5EF4-FFF2-40B4-BE49-F238E27FC236}">
                  <a16:creationId xmlns:a16="http://schemas.microsoft.com/office/drawing/2014/main" id="{5C3E327F-FD97-54DA-50B9-AA28D7122F50}"/>
                </a:ext>
              </a:extLst>
            </p:cNvPr>
            <p:cNvSpPr/>
            <p:nvPr/>
          </p:nvSpPr>
          <p:spPr>
            <a:xfrm>
              <a:off x="6714717" y="4721837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Текст 2">
              <a:extLst>
                <a:ext uri="{FF2B5EF4-FFF2-40B4-BE49-F238E27FC236}">
                  <a16:creationId xmlns:a16="http://schemas.microsoft.com/office/drawing/2014/main" id="{D7802A5E-4D5E-E5FD-6B67-33B99025092F}"/>
                </a:ext>
              </a:extLst>
            </p:cNvPr>
            <p:cNvSpPr txBox="1">
              <a:spLocks/>
            </p:cNvSpPr>
            <p:nvPr/>
          </p:nvSpPr>
          <p:spPr>
            <a:xfrm>
              <a:off x="6710109" y="5647852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Контроль качества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6DC837-04C5-FB77-8788-275C63952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034911"/>
            <a:ext cx="11492630" cy="1325563"/>
          </a:xfrm>
        </p:spPr>
        <p:txBody>
          <a:bodyPr>
            <a:normAutofit/>
          </a:bodyPr>
          <a:lstStyle/>
          <a:p>
            <a:r>
              <a:rPr lang="ru-RU" dirty="0"/>
              <a:t>Как рождается рельса? </a:t>
            </a:r>
            <a:br>
              <a:rPr lang="ru-RU" dirty="0"/>
            </a:br>
            <a:r>
              <a:rPr lang="ru-RU" dirty="0"/>
              <a:t>Технологическая цепочка</a:t>
            </a:r>
          </a:p>
        </p:txBody>
      </p:sp>
      <p:sp>
        <p:nvSpPr>
          <p:cNvPr id="4" name="Закрывающая квадратная скобка 3">
            <a:extLst>
              <a:ext uri="{FF2B5EF4-FFF2-40B4-BE49-F238E27FC236}">
                <a16:creationId xmlns:a16="http://schemas.microsoft.com/office/drawing/2014/main" id="{8E7C3F2F-EE7C-D508-DE61-927F24F9D38E}"/>
              </a:ext>
            </a:extLst>
          </p:cNvPr>
          <p:cNvSpPr/>
          <p:nvPr/>
        </p:nvSpPr>
        <p:spPr>
          <a:xfrm>
            <a:off x="10659891" y="3206331"/>
            <a:ext cx="427209" cy="2336630"/>
          </a:xfrm>
          <a:prstGeom prst="rightBracket">
            <a:avLst/>
          </a:prstGeom>
          <a:ln w="76200">
            <a:solidFill>
              <a:srgbClr val="3E2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5AEB78DD-7E6F-3D70-E74E-5FA11E879DD1}"/>
              </a:ext>
            </a:extLst>
          </p:cNvPr>
          <p:cNvCxnSpPr>
            <a:cxnSpLocks/>
          </p:cNvCxnSpPr>
          <p:nvPr/>
        </p:nvCxnSpPr>
        <p:spPr>
          <a:xfrm>
            <a:off x="2960816" y="3206331"/>
            <a:ext cx="7801145" cy="0"/>
          </a:xfrm>
          <a:prstGeom prst="straightConnector1">
            <a:avLst/>
          </a:prstGeom>
          <a:ln w="76200">
            <a:solidFill>
              <a:srgbClr val="3E266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7EB7A494-FA3C-A0DD-2068-4BFD9F219124}"/>
              </a:ext>
            </a:extLst>
          </p:cNvPr>
          <p:cNvSpPr/>
          <p:nvPr/>
        </p:nvSpPr>
        <p:spPr>
          <a:xfrm>
            <a:off x="1456321" y="2487081"/>
            <a:ext cx="1697042" cy="16422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1075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Google Shape;170;p29">
            <a:extLst>
              <a:ext uri="{FF2B5EF4-FFF2-40B4-BE49-F238E27FC236}">
                <a16:creationId xmlns:a16="http://schemas.microsoft.com/office/drawing/2014/main" id="{2718BF6E-C2CC-F2EF-D469-1A8A9FDA15C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807" t="24453" r="76506" b="63704"/>
          <a:stretch/>
        </p:blipFill>
        <p:spPr>
          <a:xfrm>
            <a:off x="1722669" y="2590738"/>
            <a:ext cx="1231900" cy="81214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Текст 2">
            <a:extLst>
              <a:ext uri="{FF2B5EF4-FFF2-40B4-BE49-F238E27FC236}">
                <a16:creationId xmlns:a16="http://schemas.microsoft.com/office/drawing/2014/main" id="{FA28D0DD-255F-9FD6-5139-F8A0F96DE544}"/>
              </a:ext>
            </a:extLst>
          </p:cNvPr>
          <p:cNvSpPr txBox="1">
            <a:spLocks/>
          </p:cNvSpPr>
          <p:nvPr/>
        </p:nvSpPr>
        <p:spPr>
          <a:xfrm>
            <a:off x="1488436" y="3262608"/>
            <a:ext cx="1632812" cy="961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xo 2 Medium"/>
                <a:ea typeface="Exo 2 Medium"/>
                <a:cs typeface="Exo 2 Medium"/>
                <a:sym typeface="Exo 2 Medium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lnSpc>
                <a:spcPct val="100000"/>
              </a:lnSpc>
              <a:buFont typeface="Arial"/>
              <a:buNone/>
            </a:pPr>
            <a:r>
              <a:rPr lang="ru-RU" sz="1400" dirty="0"/>
              <a:t>Добыча железной руды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45DD2B6-F04E-812A-D1FD-2B71256DCE6A}"/>
              </a:ext>
            </a:extLst>
          </p:cNvPr>
          <p:cNvGrpSpPr/>
          <p:nvPr/>
        </p:nvGrpSpPr>
        <p:grpSpPr>
          <a:xfrm>
            <a:off x="6552888" y="2406216"/>
            <a:ext cx="1697042" cy="1642248"/>
            <a:chOff x="2681361" y="2607876"/>
            <a:chExt cx="1697042" cy="1642248"/>
          </a:xfrm>
        </p:grpSpPr>
        <p:sp>
          <p:nvSpPr>
            <p:cNvPr id="11" name="Скругленный прямоугольник 10">
              <a:extLst>
                <a:ext uri="{FF2B5EF4-FFF2-40B4-BE49-F238E27FC236}">
                  <a16:creationId xmlns:a16="http://schemas.microsoft.com/office/drawing/2014/main" id="{4601E428-9D87-85F8-2767-4BBC334499FF}"/>
                </a:ext>
              </a:extLst>
            </p:cNvPr>
            <p:cNvSpPr/>
            <p:nvPr/>
          </p:nvSpPr>
          <p:spPr>
            <a:xfrm>
              <a:off x="2681361" y="2607876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Текст 2">
              <a:extLst>
                <a:ext uri="{FF2B5EF4-FFF2-40B4-BE49-F238E27FC236}">
                  <a16:creationId xmlns:a16="http://schemas.microsoft.com/office/drawing/2014/main" id="{8A2DE37F-34BE-EEC0-02CB-DAF48864588C}"/>
                </a:ext>
              </a:extLst>
            </p:cNvPr>
            <p:cNvSpPr txBox="1">
              <a:spLocks/>
            </p:cNvSpPr>
            <p:nvPr/>
          </p:nvSpPr>
          <p:spPr>
            <a:xfrm>
              <a:off x="2713476" y="3523679"/>
              <a:ext cx="1632812" cy="726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Выплавка чугуна</a:t>
              </a:r>
            </a:p>
          </p:txBody>
        </p:sp>
        <p:pic>
          <p:nvPicPr>
            <p:cNvPr id="13" name="Google Shape;170;p29">
              <a:extLst>
                <a:ext uri="{FF2B5EF4-FFF2-40B4-BE49-F238E27FC236}">
                  <a16:creationId xmlns:a16="http://schemas.microsoft.com/office/drawing/2014/main" id="{DD861CD6-B501-39B0-93BF-77D43D45EF20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35060" t="23755" r="55542" b="62222"/>
            <a:stretch/>
          </p:blipFill>
          <p:spPr>
            <a:xfrm>
              <a:off x="2999083" y="2769415"/>
              <a:ext cx="990600" cy="96169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5680593-0D87-9FA1-2A23-AEF4D6997BE4}"/>
              </a:ext>
            </a:extLst>
          </p:cNvPr>
          <p:cNvGrpSpPr/>
          <p:nvPr/>
        </p:nvGrpSpPr>
        <p:grpSpPr>
          <a:xfrm>
            <a:off x="4023383" y="2441484"/>
            <a:ext cx="1697042" cy="1642248"/>
            <a:chOff x="6684453" y="2612310"/>
            <a:chExt cx="1697042" cy="1642248"/>
          </a:xfrm>
        </p:grpSpPr>
        <p:sp>
          <p:nvSpPr>
            <p:cNvPr id="19" name="Скругленный прямоугольник 18">
              <a:extLst>
                <a:ext uri="{FF2B5EF4-FFF2-40B4-BE49-F238E27FC236}">
                  <a16:creationId xmlns:a16="http://schemas.microsoft.com/office/drawing/2014/main" id="{9E1202FA-626B-DB9C-F297-8383A4306328}"/>
                </a:ext>
              </a:extLst>
            </p:cNvPr>
            <p:cNvSpPr/>
            <p:nvPr/>
          </p:nvSpPr>
          <p:spPr>
            <a:xfrm>
              <a:off x="6684453" y="2612310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Текст 2">
              <a:extLst>
                <a:ext uri="{FF2B5EF4-FFF2-40B4-BE49-F238E27FC236}">
                  <a16:creationId xmlns:a16="http://schemas.microsoft.com/office/drawing/2014/main" id="{4830DEE9-9B58-96A4-D8BE-043C20C322FE}"/>
                </a:ext>
              </a:extLst>
            </p:cNvPr>
            <p:cNvSpPr txBox="1">
              <a:spLocks/>
            </p:cNvSpPr>
            <p:nvPr/>
          </p:nvSpPr>
          <p:spPr>
            <a:xfrm>
              <a:off x="6716568" y="3292859"/>
              <a:ext cx="1632812" cy="961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Обогащение и агломерация руды </a:t>
              </a:r>
            </a:p>
          </p:txBody>
        </p:sp>
        <p:pic>
          <p:nvPicPr>
            <p:cNvPr id="21" name="Google Shape;170;p29">
              <a:extLst>
                <a:ext uri="{FF2B5EF4-FFF2-40B4-BE49-F238E27FC236}">
                  <a16:creationId xmlns:a16="http://schemas.microsoft.com/office/drawing/2014/main" id="{CAB3F7ED-E82D-2AC3-C2BC-8129CE6D99C0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79759" t="24074" r="8675" b="64444"/>
            <a:stretch/>
          </p:blipFill>
          <p:spPr>
            <a:xfrm>
              <a:off x="6923374" y="2656683"/>
              <a:ext cx="1219199" cy="787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D1A461EB-6445-1EF9-D640-C0D69B530BE3}"/>
              </a:ext>
            </a:extLst>
          </p:cNvPr>
          <p:cNvGrpSpPr/>
          <p:nvPr/>
        </p:nvGrpSpPr>
        <p:grpSpPr>
          <a:xfrm>
            <a:off x="1456321" y="4706220"/>
            <a:ext cx="1697042" cy="1642248"/>
            <a:chOff x="740991" y="4709320"/>
            <a:chExt cx="1697042" cy="1642248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id="{C75DB6B8-7FAC-6F1F-06E4-C9C84592B901}"/>
                </a:ext>
              </a:extLst>
            </p:cNvPr>
            <p:cNvSpPr/>
            <p:nvPr/>
          </p:nvSpPr>
          <p:spPr>
            <a:xfrm>
              <a:off x="740991" y="4709320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Текст 2">
              <a:extLst>
                <a:ext uri="{FF2B5EF4-FFF2-40B4-BE49-F238E27FC236}">
                  <a16:creationId xmlns:a16="http://schemas.microsoft.com/office/drawing/2014/main" id="{A28B3A17-8CAA-6D2B-2D55-758CF1592223}"/>
                </a:ext>
              </a:extLst>
            </p:cNvPr>
            <p:cNvSpPr txBox="1">
              <a:spLocks/>
            </p:cNvSpPr>
            <p:nvPr/>
          </p:nvSpPr>
          <p:spPr>
            <a:xfrm>
              <a:off x="773106" y="5605575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Отгрузка готовой продукции</a:t>
              </a:r>
            </a:p>
          </p:txBody>
        </p:sp>
        <p:pic>
          <p:nvPicPr>
            <p:cNvPr id="25" name="Google Shape;170;p29">
              <a:extLst>
                <a:ext uri="{FF2B5EF4-FFF2-40B4-BE49-F238E27FC236}">
                  <a16:creationId xmlns:a16="http://schemas.microsoft.com/office/drawing/2014/main" id="{F8478A92-FA96-DFF7-0444-E3DFCF94A238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3253" t="65556" r="75181" b="20000"/>
            <a:stretch/>
          </p:blipFill>
          <p:spPr>
            <a:xfrm>
              <a:off x="997444" y="4810268"/>
              <a:ext cx="1219200" cy="990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1199FFE8-FF69-EC2F-6197-30931FBF60A2}"/>
              </a:ext>
            </a:extLst>
          </p:cNvPr>
          <p:cNvGrpSpPr/>
          <p:nvPr/>
        </p:nvGrpSpPr>
        <p:grpSpPr>
          <a:xfrm>
            <a:off x="8962849" y="4639743"/>
            <a:ext cx="1697042" cy="1642248"/>
            <a:chOff x="2767521" y="4721837"/>
            <a:chExt cx="1697042" cy="1642248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94CB51FE-A686-6C43-18F0-357B84FD73B1}"/>
                </a:ext>
              </a:extLst>
            </p:cNvPr>
            <p:cNvSpPr/>
            <p:nvPr/>
          </p:nvSpPr>
          <p:spPr>
            <a:xfrm>
              <a:off x="2767521" y="4721837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Google Shape;170;p29">
              <a:extLst>
                <a:ext uri="{FF2B5EF4-FFF2-40B4-BE49-F238E27FC236}">
                  <a16:creationId xmlns:a16="http://schemas.microsoft.com/office/drawing/2014/main" id="{EBA52F0F-4303-DAB1-3028-9558F8026842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35542" t="63518" r="54699" b="20000"/>
            <a:stretch/>
          </p:blipFill>
          <p:spPr>
            <a:xfrm>
              <a:off x="3153363" y="4767407"/>
              <a:ext cx="1028700" cy="1130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" name="Текст 2">
              <a:extLst>
                <a:ext uri="{FF2B5EF4-FFF2-40B4-BE49-F238E27FC236}">
                  <a16:creationId xmlns:a16="http://schemas.microsoft.com/office/drawing/2014/main" id="{80DDC691-A1E3-82D2-FAA2-3576520F26EC}"/>
                </a:ext>
              </a:extLst>
            </p:cNvPr>
            <p:cNvSpPr txBox="1">
              <a:spLocks/>
            </p:cNvSpPr>
            <p:nvPr/>
          </p:nvSpPr>
          <p:spPr>
            <a:xfrm>
              <a:off x="2799636" y="5618092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Термическая обработка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36E95E98-6B0B-F09D-F49E-A5908EB9C76F}"/>
              </a:ext>
            </a:extLst>
          </p:cNvPr>
          <p:cNvGrpSpPr/>
          <p:nvPr/>
        </p:nvGrpSpPr>
        <p:grpSpPr>
          <a:xfrm>
            <a:off x="4304194" y="4708002"/>
            <a:ext cx="3936106" cy="1642248"/>
            <a:chOff x="2522872" y="4725682"/>
            <a:chExt cx="3936106" cy="1642248"/>
          </a:xfrm>
        </p:grpSpPr>
        <p:sp>
          <p:nvSpPr>
            <p:cNvPr id="31" name="Скругленный прямоугольник 30">
              <a:extLst>
                <a:ext uri="{FF2B5EF4-FFF2-40B4-BE49-F238E27FC236}">
                  <a16:creationId xmlns:a16="http://schemas.microsoft.com/office/drawing/2014/main" id="{7C783A1C-D87B-EF8C-2FAF-32541D8AD60C}"/>
                </a:ext>
              </a:extLst>
            </p:cNvPr>
            <p:cNvSpPr/>
            <p:nvPr/>
          </p:nvSpPr>
          <p:spPr>
            <a:xfrm>
              <a:off x="4761936" y="4725682"/>
              <a:ext cx="1697042" cy="16422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75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Текст 2">
              <a:extLst>
                <a:ext uri="{FF2B5EF4-FFF2-40B4-BE49-F238E27FC236}">
                  <a16:creationId xmlns:a16="http://schemas.microsoft.com/office/drawing/2014/main" id="{32FD7CE4-93BB-095A-4B90-94A37F0E3DC7}"/>
                </a:ext>
              </a:extLst>
            </p:cNvPr>
            <p:cNvSpPr txBox="1">
              <a:spLocks/>
            </p:cNvSpPr>
            <p:nvPr/>
          </p:nvSpPr>
          <p:spPr>
            <a:xfrm>
              <a:off x="4748574" y="5606383"/>
              <a:ext cx="1632812" cy="745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проката</a:t>
              </a:r>
            </a:p>
          </p:txBody>
        </p:sp>
        <p:pic>
          <p:nvPicPr>
            <p:cNvPr id="33" name="Google Shape;170;p29">
              <a:extLst>
                <a:ext uri="{FF2B5EF4-FFF2-40B4-BE49-F238E27FC236}">
                  <a16:creationId xmlns:a16="http://schemas.microsoft.com/office/drawing/2014/main" id="{4EDD7CD7-3CF1-5413-0723-08E59119F996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57470" t="65631" r="32289" b="20000"/>
            <a:stretch/>
          </p:blipFill>
          <p:spPr>
            <a:xfrm>
              <a:off x="2522872" y="4792763"/>
              <a:ext cx="1079500" cy="9854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A0DBFC98-0B8D-0A74-BFA4-46C81564E566}"/>
              </a:ext>
            </a:extLst>
          </p:cNvPr>
          <p:cNvGrpSpPr/>
          <p:nvPr/>
        </p:nvGrpSpPr>
        <p:grpSpPr>
          <a:xfrm>
            <a:off x="8962849" y="2369128"/>
            <a:ext cx="1710611" cy="1642248"/>
            <a:chOff x="6497574" y="2487081"/>
            <a:chExt cx="1710611" cy="1642248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21DBDBFB-15EC-1812-0793-73911E03B01F}"/>
                </a:ext>
              </a:extLst>
            </p:cNvPr>
            <p:cNvGrpSpPr/>
            <p:nvPr/>
          </p:nvGrpSpPr>
          <p:grpSpPr>
            <a:xfrm>
              <a:off x="6511143" y="2487081"/>
              <a:ext cx="1697042" cy="1642248"/>
              <a:chOff x="4672833" y="2607875"/>
              <a:chExt cx="1697042" cy="1642248"/>
            </a:xfrm>
          </p:grpSpPr>
          <p:sp>
            <p:nvSpPr>
              <p:cNvPr id="15" name="Скругленный прямоугольник 14">
                <a:extLst>
                  <a:ext uri="{FF2B5EF4-FFF2-40B4-BE49-F238E27FC236}">
                    <a16:creationId xmlns:a16="http://schemas.microsoft.com/office/drawing/2014/main" id="{421404A1-3143-25CA-406F-38ED91476300}"/>
                  </a:ext>
                </a:extLst>
              </p:cNvPr>
              <p:cNvSpPr/>
              <p:nvPr/>
            </p:nvSpPr>
            <p:spPr>
              <a:xfrm>
                <a:off x="4672833" y="2607875"/>
                <a:ext cx="1697042" cy="164224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1075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Текст 2">
                <a:extLst>
                  <a:ext uri="{FF2B5EF4-FFF2-40B4-BE49-F238E27FC236}">
                    <a16:creationId xmlns:a16="http://schemas.microsoft.com/office/drawing/2014/main" id="{610A9D67-FCA0-42F1-2775-18DF6D618F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4948" y="3288424"/>
                <a:ext cx="1632812" cy="9616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1pPr>
                <a:lvl2pPr marL="914400" marR="0" lvl="1" indent="-3810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2pPr>
                <a:lvl3pPr marL="1371600" marR="0" lvl="2" indent="-3556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20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Exo 2 Medium"/>
                    <a:ea typeface="Exo 2 Medium"/>
                    <a:cs typeface="Exo 2 Medium"/>
                    <a:sym typeface="Exo 2 Medium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50800" indent="0" algn="ctr">
                  <a:lnSpc>
                    <a:spcPct val="100000"/>
                  </a:lnSpc>
                  <a:buFont typeface="Arial"/>
                  <a:buNone/>
                </a:pPr>
                <a:endParaRPr lang="ru-RU" sz="1400" dirty="0"/>
              </a:p>
            </p:txBody>
          </p:sp>
        </p:grpSp>
        <p:sp>
          <p:nvSpPr>
            <p:cNvPr id="3" name="Текст 2">
              <a:extLst>
                <a:ext uri="{FF2B5EF4-FFF2-40B4-BE49-F238E27FC236}">
                  <a16:creationId xmlns:a16="http://schemas.microsoft.com/office/drawing/2014/main" id="{A18146F6-089A-349F-E57D-E626257FF915}"/>
                </a:ext>
              </a:extLst>
            </p:cNvPr>
            <p:cNvSpPr txBox="1">
              <a:spLocks/>
            </p:cNvSpPr>
            <p:nvPr/>
          </p:nvSpPr>
          <p:spPr>
            <a:xfrm>
              <a:off x="6497574" y="3386606"/>
              <a:ext cx="1632812" cy="726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1pPr>
              <a:lvl2pPr marL="914400" marR="0" lvl="1" indent="-3810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2pPr>
              <a:lvl3pPr marL="1371600" marR="0" lvl="2" indent="-3556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Exo 2 Medium"/>
                  <a:ea typeface="Exo 2 Medium"/>
                  <a:cs typeface="Exo 2 Medium"/>
                  <a:sym typeface="Exo 2 Medium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50800" indent="0" algn="ctr">
                <a:lnSpc>
                  <a:spcPct val="100000"/>
                </a:lnSpc>
                <a:buFont typeface="Arial"/>
                <a:buNone/>
              </a:pPr>
              <a:r>
                <a:rPr lang="ru-RU" sz="1400" dirty="0"/>
                <a:t>Производство стали</a:t>
              </a:r>
            </a:p>
          </p:txBody>
        </p:sp>
        <p:pic>
          <p:nvPicPr>
            <p:cNvPr id="38" name="Google Shape;170;p29">
              <a:extLst>
                <a:ext uri="{FF2B5EF4-FFF2-40B4-BE49-F238E27FC236}">
                  <a16:creationId xmlns:a16="http://schemas.microsoft.com/office/drawing/2014/main" id="{27887821-A121-5B72-E9B4-120106AF8C5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78207" t="66927" r="10043" b="20000"/>
            <a:stretch/>
          </p:blipFill>
          <p:spPr>
            <a:xfrm>
              <a:off x="6621225" y="2683088"/>
              <a:ext cx="1238616" cy="89652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" name="Рисунок 39" descr="Изображение выглядит как силуэт, мультфильм, иллюстрация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B54E8C9-68DD-C4C6-996C-BB4E154A8E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250" l="10000" r="90000">
                        <a14:foregroundMark x1="81111" y1="89500" x2="23611" y2="92250"/>
                        <a14:backgroundMark x1="19444" y1="92000" x2="23334" y2="918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0001" y="4897379"/>
            <a:ext cx="736995" cy="81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01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evraz.api.picvar.io/api/v1/storage/get_file?f=NTY2Mg%3D%3D&amp;t=MQ%3D%3D&amp;i=MTg5Mzc%3D&amp;u=OGRiMTYxNDYtNzI5Zi00NjZjLTg2NmQtZjUwNzBiODBmZmZh&amp;s=NjRmNWRmMmM4NzQ3ZDM3NmI3ODM4NWIyOWJlMGY3NzZkMDA0NWFkOA%3D%3D">
            <a:extLst>
              <a:ext uri="{FF2B5EF4-FFF2-40B4-BE49-F238E27FC236}">
                <a16:creationId xmlns:a16="http://schemas.microsoft.com/office/drawing/2014/main" id="{CE5BFE3A-918C-CA39-B88A-5B9109A431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13" t="242" r="11979"/>
          <a:stretch/>
        </p:blipFill>
        <p:spPr bwMode="auto">
          <a:xfrm>
            <a:off x="5767274" y="861966"/>
            <a:ext cx="6424726" cy="599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143360-8931-5FE1-99F6-16D86B41DE8D}"/>
              </a:ext>
            </a:extLst>
          </p:cNvPr>
          <p:cNvSpPr txBox="1"/>
          <p:nvPr/>
        </p:nvSpPr>
        <p:spPr>
          <a:xfrm>
            <a:off x="330740" y="1902964"/>
            <a:ext cx="5340486" cy="5378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900"/>
              </a:spcBef>
              <a:spcAft>
                <a:spcPts val="900"/>
              </a:spcAft>
            </a:pPr>
            <a:r>
              <a:rPr lang="ru-RU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Открытым способом 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(для крупных месторождений с высоким содержанием железа) – например карьер, Качканар, ЕВРАЗ КГОК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Очистка поверхности от породы и почвы.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Выемка руды экскаваторами, погрузка в самосвалы.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Транспортировка на обогатительную фабрику.</a:t>
            </a:r>
          </a:p>
          <a:p>
            <a:pPr algn="l"/>
            <a:endParaRPr lang="ru-RU" dirty="0">
              <a:solidFill>
                <a:srgbClr val="2C2C36"/>
              </a:solidFill>
              <a:latin typeface="Exo 2 Medium" pitchFamily="2" charset="-52"/>
            </a:endParaRPr>
          </a:p>
          <a:p>
            <a:pPr algn="l"/>
            <a:r>
              <a:rPr lang="ru-RU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Подземным способом </a:t>
            </a: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(для глубоких залежей)</a:t>
            </a:r>
          </a:p>
          <a:p>
            <a:pPr algn="l"/>
            <a:endParaRPr lang="ru-RU" dirty="0">
              <a:solidFill>
                <a:srgbClr val="2C2C36"/>
              </a:solidFill>
              <a:latin typeface="Exo 2 Medium" pitchFamily="2" charset="-5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Сверление шахт и выработок.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Взрывные работы для разрушения породы.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Подъём руды на поверхность конвейерами или подъёмниками.</a:t>
            </a:r>
            <a:endParaRPr lang="ru-RU" dirty="0">
              <a:solidFill>
                <a:srgbClr val="000000"/>
              </a:solidFill>
              <a:latin typeface="Exo 2 Medium" pitchFamily="2" charset="-52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Exo 2 Medium" pitchFamily="2" charset="-52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Exo 2 Medium" pitchFamily="2" charset="-52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Exo 2 Medium" pitchFamily="2" charset="-52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F19C5E0-4161-B81F-D060-3AC5D2016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69" y="966805"/>
            <a:ext cx="10242177" cy="936159"/>
          </a:xfrm>
        </p:spPr>
        <p:txBody>
          <a:bodyPr>
            <a:normAutofit/>
          </a:bodyPr>
          <a:lstStyle/>
          <a:p>
            <a:r>
              <a:rPr lang="ru-RU" sz="3600" dirty="0"/>
              <a:t>Добыча железной руды</a:t>
            </a:r>
          </a:p>
        </p:txBody>
      </p:sp>
    </p:spTree>
    <p:extLst>
      <p:ext uri="{BB962C8B-B14F-4D97-AF65-F5344CB8AC3E}">
        <p14:creationId xmlns:p14="http://schemas.microsoft.com/office/powerpoint/2010/main" val="3091706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A3375-7141-D332-B577-88F134570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49" y="988342"/>
            <a:ext cx="6479132" cy="1325563"/>
          </a:xfrm>
        </p:spPr>
        <p:txBody>
          <a:bodyPr/>
          <a:lstStyle/>
          <a:p>
            <a:r>
              <a:rPr lang="ru-RU" dirty="0"/>
              <a:t>Обогащение руды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4F7603-0287-FA16-43A2-0BC5C99C3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430" y="1990172"/>
            <a:ext cx="5564733" cy="4867828"/>
          </a:xfrm>
        </p:spPr>
        <p:txBody>
          <a:bodyPr>
            <a:normAutofit/>
          </a:bodyPr>
          <a:lstStyle/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1800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Обогащение: </a:t>
            </a: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повышение содержания железа в руде за счёт удаления бесполезных примесей.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1800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Методы:</a:t>
            </a:r>
          </a:p>
          <a:p>
            <a:pPr marL="1143000" lvl="2" indent="-228600"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Гравитационное обогащение: Использование различий в плотности минералов.</a:t>
            </a:r>
          </a:p>
          <a:p>
            <a:pPr marL="1143000" lvl="2" indent="-228600"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Флотация: Разделение минералов по их поверхностным свойствам.</a:t>
            </a:r>
          </a:p>
          <a:p>
            <a:pPr marL="1143000" lvl="2" indent="-228600"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Магнитная сепарация: Отделение магнитных минералов от немагнитных.</a:t>
            </a:r>
            <a:endParaRPr lang="en-US" sz="1800" b="0" i="0" dirty="0">
              <a:solidFill>
                <a:srgbClr val="2C2C36"/>
              </a:solidFill>
              <a:effectLst/>
              <a:latin typeface="Exo 20 Medium"/>
            </a:endParaRPr>
          </a:p>
          <a:p>
            <a:pPr marL="0" indent="0">
              <a:buNone/>
            </a:pPr>
            <a:r>
              <a:rPr lang="ru-RU" sz="1800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Результат: </a:t>
            </a: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Получение концентратов с высоким содержанием железа (60–70%).</a:t>
            </a:r>
            <a:endParaRPr lang="en-US" sz="1800" dirty="0">
              <a:solidFill>
                <a:srgbClr val="000000"/>
              </a:solidFill>
              <a:latin typeface="Exo 20 Medium"/>
            </a:endParaRPr>
          </a:p>
          <a:p>
            <a:endParaRPr kumimoji="0" lang="ru-RU" sz="1800" b="1" i="0" u="none" strike="noStrike" kern="120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xo 2 Medium" pitchFamily="2" charset="-52"/>
            </a:endParaRPr>
          </a:p>
        </p:txBody>
      </p:sp>
      <p:pic>
        <p:nvPicPr>
          <p:cNvPr id="5" name="Picture 4" descr="https://evraz.api.picvar.io/api/v1/storage/get_file?f=NTQzOA%3D%3D&amp;t=MQ%3D%3D&amp;i=MTgwNDM%3D&amp;u=OGRiMTYxNDYtNzI5Zi00NjZjLTg2NmQtZjUwNzBiODBmZmZh&amp;s=MjEwZTk3YmY4YjhlOGY1OTk2NTZmMGE0NjM1ZWRkNGY1ZjY5MzIzNw%3D%3D">
            <a:extLst>
              <a:ext uri="{FF2B5EF4-FFF2-40B4-BE49-F238E27FC236}">
                <a16:creationId xmlns:a16="http://schemas.microsoft.com/office/drawing/2014/main" id="{0E69D23E-ACFA-A08F-E3DF-95654351C8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57"/>
          <a:stretch/>
        </p:blipFill>
        <p:spPr bwMode="auto">
          <a:xfrm>
            <a:off x="5871645" y="850357"/>
            <a:ext cx="6320356" cy="600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094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747CA5-A0E8-C038-9612-96D1D0E68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1141738"/>
            <a:ext cx="5370179" cy="784339"/>
          </a:xfrm>
        </p:spPr>
        <p:txBody>
          <a:bodyPr>
            <a:normAutofit/>
          </a:bodyPr>
          <a:lstStyle/>
          <a:p>
            <a:r>
              <a:rPr lang="ru-RU" sz="3600" dirty="0"/>
              <a:t>Агломерация руды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CA44CB-DF3E-104D-8683-A0AF2504E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680" y="1926077"/>
            <a:ext cx="5195082" cy="4386467"/>
          </a:xfrm>
        </p:spPr>
        <p:txBody>
          <a:bodyPr>
            <a:noAutofit/>
          </a:bodyPr>
          <a:lstStyle/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1800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Агломерация: </a:t>
            </a: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получение гранул руды, удобных для доменной печи.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1800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Процесс:</a:t>
            </a:r>
          </a:p>
          <a:p>
            <a:pPr marL="1143000" lvl="2" indent="-228600"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Смешивание концентрата с добавками (известь, кокс).</a:t>
            </a:r>
          </a:p>
          <a:p>
            <a:pPr marL="1143000" lvl="2" indent="-228600"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Формирование гранул на барабане или ленте.</a:t>
            </a:r>
          </a:p>
          <a:p>
            <a:pPr marL="1143000" lvl="2" indent="-228600" algn="l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Сушка и обжиг гранул в агломерационной машине.</a:t>
            </a:r>
            <a:endParaRPr lang="en-US" sz="1800" b="0" i="0" dirty="0">
              <a:solidFill>
                <a:srgbClr val="2C2C36"/>
              </a:solidFill>
              <a:effectLst/>
              <a:latin typeface="Exo 2 Medium" pitchFamily="2" charset="-52"/>
            </a:endParaRPr>
          </a:p>
          <a:p>
            <a:pPr marL="0" indent="0">
              <a:buNone/>
            </a:pPr>
            <a:r>
              <a:rPr lang="ru-RU" sz="1800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Результат: </a:t>
            </a: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Агломерат — пористые гранулы размером 5–30 мм.</a:t>
            </a:r>
            <a:endParaRPr lang="ru-RU" sz="1800" dirty="0">
              <a:solidFill>
                <a:srgbClr val="000000"/>
              </a:solidFill>
              <a:latin typeface="Exo 2 Medium" pitchFamily="2" charset="-52"/>
            </a:endParaRPr>
          </a:p>
          <a:p>
            <a:endParaRPr lang="ru-RU" sz="1800" dirty="0">
              <a:latin typeface="Exo 2 Medium" pitchFamily="2" charset="-52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BCE3996-490C-449A-55B7-5B65B6F422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5" t="1115" r="21267"/>
          <a:stretch/>
        </p:blipFill>
        <p:spPr bwMode="auto">
          <a:xfrm>
            <a:off x="5982511" y="864704"/>
            <a:ext cx="6209489" cy="59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366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AF0C130-8365-E71B-7EDF-E8A9EE14D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5" y="2071991"/>
            <a:ext cx="5516094" cy="42160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latin typeface="Exo 2 Medium" pitchFamily="2" charset="-52"/>
              </a:rPr>
              <a:t>Цель </a:t>
            </a:r>
            <a:r>
              <a:rPr lang="ru-RU" sz="1800" dirty="0">
                <a:latin typeface="Exo 2 Medium" pitchFamily="2" charset="-52"/>
              </a:rPr>
              <a:t>– производство чугуна из железорудного сырья  с использованием кокса</a:t>
            </a:r>
            <a:r>
              <a:rPr lang="en-US" sz="1800" dirty="0">
                <a:solidFill>
                  <a:srgbClr val="2C2C36"/>
                </a:solidFill>
                <a:latin typeface="Exo 2 Medium" pitchFamily="2" charset="-52"/>
              </a:rPr>
              <a:t> </a:t>
            </a:r>
            <a:r>
              <a:rPr lang="ru-RU" sz="1800" dirty="0">
                <a:solidFill>
                  <a:srgbClr val="2C2C36"/>
                </a:solidFill>
                <a:latin typeface="Exo 2 Medium" pitchFamily="2" charset="-52"/>
              </a:rPr>
              <a:t>в д</a:t>
            </a: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оменной печи (высотой до 100 м!).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Процесс: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Зарядка: Засыпка агломерата, кокса и известняка сверху.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Нагрев: Горение кокса при температуре до 2000°C.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Плавление шлакообразующих веществ.</a:t>
            </a:r>
          </a:p>
          <a:p>
            <a:pPr marL="0" indent="0" algn="l"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1800" b="1" i="0" dirty="0">
                <a:solidFill>
                  <a:srgbClr val="2C2C36"/>
                </a:solidFill>
                <a:effectLst/>
                <a:latin typeface="Exo 2 Medium" pitchFamily="2" charset="-52"/>
              </a:rPr>
              <a:t>Сбор продуктов: </a:t>
            </a:r>
            <a:r>
              <a:rPr lang="ru-RU" sz="1800" b="0" i="0" dirty="0">
                <a:solidFill>
                  <a:srgbClr val="2C2C36"/>
                </a:solidFill>
                <a:effectLst/>
                <a:latin typeface="Exo 2 Medium" pitchFamily="2" charset="-52"/>
              </a:rPr>
              <a:t>Жидкий чугун собирается в нижней части, шлак — выше.</a:t>
            </a:r>
          </a:p>
        </p:txBody>
      </p:sp>
      <p:pic>
        <p:nvPicPr>
          <p:cNvPr id="5" name="Picture 2" descr="https://argumenti.ru/images/arhnews/607587.jpg">
            <a:extLst>
              <a:ext uri="{FF2B5EF4-FFF2-40B4-BE49-F238E27FC236}">
                <a16:creationId xmlns:a16="http://schemas.microsoft.com/office/drawing/2014/main" id="{BDFCE522-7027-6A4C-4EB1-2E58F76C69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45" r="9930"/>
          <a:stretch/>
        </p:blipFill>
        <p:spPr bwMode="auto">
          <a:xfrm>
            <a:off x="5982511" y="854817"/>
            <a:ext cx="6209489" cy="600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17C8CD2-A76F-6137-A3AD-D50F97430F34}"/>
              </a:ext>
            </a:extLst>
          </p:cNvPr>
          <p:cNvSpPr txBox="1">
            <a:spLocks/>
          </p:cNvSpPr>
          <p:nvPr/>
        </p:nvSpPr>
        <p:spPr>
          <a:xfrm>
            <a:off x="252409" y="1167396"/>
            <a:ext cx="5370179" cy="784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5B2D80"/>
                </a:solidFill>
                <a:latin typeface="Exo 20 Medium" pitchFamily="2" charset="77"/>
                <a:ea typeface="+mj-ea"/>
                <a:cs typeface="+mj-cs"/>
              </a:defRPr>
            </a:lvl1pPr>
          </a:lstStyle>
          <a:p>
            <a:r>
              <a:rPr lang="ru-RU" sz="3600" dirty="0"/>
              <a:t>Выплавка чугуна</a:t>
            </a:r>
          </a:p>
        </p:txBody>
      </p:sp>
    </p:spTree>
    <p:extLst>
      <p:ext uri="{BB962C8B-B14F-4D97-AF65-F5344CB8AC3E}">
        <p14:creationId xmlns:p14="http://schemas.microsoft.com/office/powerpoint/2010/main" val="3472432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4BA4A9F-64C0-FA83-CDD2-0527B7403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91" y="2315892"/>
            <a:ext cx="5476964" cy="36219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latin typeface="Exo 2 Medium" pitchFamily="2" charset="-52"/>
              </a:rPr>
              <a:t>Ц</a:t>
            </a:r>
            <a:r>
              <a:rPr lang="ru-RU" sz="1800" b="1" dirty="0">
                <a:latin typeface="Exo 2 Medium" pitchFamily="2" charset="-52"/>
              </a:rPr>
              <a:t>ель: </a:t>
            </a:r>
            <a:r>
              <a:rPr lang="ru-RU" sz="1800" dirty="0">
                <a:latin typeface="Exo 2 Medium" pitchFamily="2" charset="-52"/>
              </a:rPr>
              <a:t>производство стали и ванадиевого шлака из чугуна и металлолома</a:t>
            </a:r>
            <a:r>
              <a:rPr lang="en-US" sz="1800" dirty="0">
                <a:latin typeface="Exo 2 Medium" pitchFamily="2" charset="-52"/>
              </a:rPr>
              <a:t>. </a:t>
            </a:r>
          </a:p>
          <a:p>
            <a:pPr marL="0" indent="0" algn="just">
              <a:buNone/>
            </a:pPr>
            <a:r>
              <a:rPr lang="ru-RU" sz="1800" dirty="0">
                <a:latin typeface="Exo 2 Medium" pitchFamily="2" charset="-52"/>
              </a:rPr>
              <a:t>Процесс:</a:t>
            </a:r>
          </a:p>
          <a:p>
            <a:pPr algn="just"/>
            <a:r>
              <a:rPr lang="ru-RU" sz="1800" dirty="0">
                <a:latin typeface="Exo 2 Medium" pitchFamily="2" charset="-52"/>
              </a:rPr>
              <a:t>Заливка чугуна в конвертер.</a:t>
            </a:r>
          </a:p>
          <a:p>
            <a:pPr algn="just"/>
            <a:r>
              <a:rPr lang="ru-RU" sz="1800" dirty="0">
                <a:latin typeface="Exo 2 Medium" pitchFamily="2" charset="-52"/>
              </a:rPr>
              <a:t>Подача кислорода через сопло для окисления углерода.</a:t>
            </a:r>
          </a:p>
          <a:p>
            <a:pPr algn="just"/>
            <a:r>
              <a:rPr lang="ru-RU" sz="1800" dirty="0">
                <a:latin typeface="Exo 2 Medium" pitchFamily="2" charset="-52"/>
              </a:rPr>
              <a:t>Добавление легирующих элементов (марганец, хром).</a:t>
            </a:r>
          </a:p>
          <a:p>
            <a:pPr algn="just"/>
            <a:r>
              <a:rPr lang="ru-RU" sz="1800" dirty="0">
                <a:latin typeface="Exo 2 Medium" pitchFamily="2" charset="-52"/>
              </a:rPr>
              <a:t>Слив готовой стали в ковш.</a:t>
            </a:r>
          </a:p>
          <a:p>
            <a:pPr marL="0" indent="0" algn="just">
              <a:buNone/>
            </a:pPr>
            <a:r>
              <a:rPr lang="ru-RU" sz="1800" b="1" dirty="0">
                <a:latin typeface="Exo 2 Medium" pitchFamily="2" charset="-52"/>
              </a:rPr>
              <a:t>Результат: </a:t>
            </a:r>
            <a:r>
              <a:rPr lang="ru-RU" sz="1800" dirty="0">
                <a:latin typeface="Exo 2 Medium" pitchFamily="2" charset="-52"/>
              </a:rPr>
              <a:t>Сталь с заданными механическими свойствами.</a:t>
            </a:r>
          </a:p>
          <a:p>
            <a:pPr marL="0" indent="0" algn="just">
              <a:buNone/>
            </a:pPr>
            <a:endParaRPr lang="ru-RU" sz="1800" dirty="0">
              <a:latin typeface="Exo 2 Medium" pitchFamily="2" charset="-52"/>
            </a:endParaRPr>
          </a:p>
          <a:p>
            <a:pPr marL="0" indent="0" algn="just">
              <a:buNone/>
            </a:pPr>
            <a:endParaRPr lang="en-US" sz="1800" dirty="0">
              <a:latin typeface="Exo 2 Medium" pitchFamily="2" charset="-52"/>
            </a:endParaRPr>
          </a:p>
        </p:txBody>
      </p:sp>
      <p:pic>
        <p:nvPicPr>
          <p:cNvPr id="5" name="Picture 10" descr="https://live.staticflickr.com/65535/49291372168_7afc4e7fdb_b.jpg">
            <a:extLst>
              <a:ext uri="{FF2B5EF4-FFF2-40B4-BE49-F238E27FC236}">
                <a16:creationId xmlns:a16="http://schemas.microsoft.com/office/drawing/2014/main" id="{22FDAA87-7AAD-5CA2-C018-6D0FBF8826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58" t="185" r="3013" b="3051"/>
          <a:stretch/>
        </p:blipFill>
        <p:spPr bwMode="auto">
          <a:xfrm>
            <a:off x="5982511" y="868091"/>
            <a:ext cx="6209489" cy="600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8F9400-5AAF-A10F-D843-F5C4E9877AC5}"/>
              </a:ext>
            </a:extLst>
          </p:cNvPr>
          <p:cNvSpPr txBox="1">
            <a:spLocks/>
          </p:cNvSpPr>
          <p:nvPr/>
        </p:nvSpPr>
        <p:spPr>
          <a:xfrm>
            <a:off x="349684" y="1210538"/>
            <a:ext cx="5370179" cy="784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5B2D80"/>
                </a:solidFill>
                <a:latin typeface="Exo 20 Medium" pitchFamily="2" charset="77"/>
                <a:ea typeface="+mj-ea"/>
                <a:cs typeface="+mj-cs"/>
              </a:defRPr>
            </a:lvl1pPr>
          </a:lstStyle>
          <a:p>
            <a:r>
              <a:rPr lang="ru-RU" sz="3600" dirty="0"/>
              <a:t>Производство стали</a:t>
            </a:r>
          </a:p>
        </p:txBody>
      </p:sp>
    </p:spTree>
    <p:extLst>
      <p:ext uri="{BB962C8B-B14F-4D97-AF65-F5344CB8AC3E}">
        <p14:creationId xmlns:p14="http://schemas.microsoft.com/office/powerpoint/2010/main" val="2029533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BA335E5-0318-07BC-EE81-A78D0330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84" y="1875837"/>
            <a:ext cx="5746316" cy="41868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latin typeface="Exo 2 Medium" pitchFamily="2" charset="-52"/>
              </a:rPr>
              <a:t>Сортовой прокат: </a:t>
            </a:r>
            <a:r>
              <a:rPr lang="ru-RU" sz="1800" dirty="0">
                <a:latin typeface="Exo 2 Medium" pitchFamily="2" charset="-52"/>
              </a:rPr>
              <a:t>получение стальных профилей нужного сечения.</a:t>
            </a:r>
          </a:p>
          <a:p>
            <a:pPr marL="0" indent="0">
              <a:buNone/>
            </a:pPr>
            <a:r>
              <a:rPr lang="ru-RU" sz="1800" dirty="0">
                <a:latin typeface="Exo 2 Medium" pitchFamily="2" charset="-52"/>
              </a:rPr>
              <a:t>Процесс:</a:t>
            </a:r>
          </a:p>
          <a:p>
            <a:r>
              <a:rPr lang="ru-RU" sz="1800" dirty="0">
                <a:latin typeface="Exo 2 Medium" pitchFamily="2" charset="-52"/>
              </a:rPr>
              <a:t>Разогрев заготовки до 1200°C.</a:t>
            </a:r>
          </a:p>
          <a:p>
            <a:r>
              <a:rPr lang="ru-RU" sz="1800" dirty="0">
                <a:latin typeface="Exo 2 Medium" pitchFamily="2" charset="-52"/>
              </a:rPr>
              <a:t>Прокатка через валки сформированных профилей.</a:t>
            </a:r>
          </a:p>
          <a:p>
            <a:r>
              <a:rPr lang="ru-RU" sz="1800" dirty="0">
                <a:latin typeface="Exo 2 Medium" pitchFamily="2" charset="-52"/>
              </a:rPr>
              <a:t>Охлаждение и резка на мерные длины.</a:t>
            </a:r>
            <a:endParaRPr lang="ru-RU" sz="1800" b="1" dirty="0">
              <a:latin typeface="Exo 2 Medium" pitchFamily="2" charset="-52"/>
            </a:endParaRPr>
          </a:p>
          <a:p>
            <a:pPr marL="0" indent="0">
              <a:buNone/>
            </a:pPr>
            <a:r>
              <a:rPr lang="ru-RU" sz="1800" b="1" dirty="0">
                <a:latin typeface="Exo 2 Medium" pitchFamily="2" charset="-52"/>
              </a:rPr>
              <a:t>Листовой прокат: </a:t>
            </a:r>
            <a:r>
              <a:rPr lang="ru-RU" sz="1800" dirty="0">
                <a:latin typeface="Exo 2 Medium" pitchFamily="2" charset="-52"/>
              </a:rPr>
              <a:t>получение тонких листов и полос.</a:t>
            </a:r>
          </a:p>
          <a:p>
            <a:pPr marL="0" indent="0">
              <a:buNone/>
            </a:pPr>
            <a:r>
              <a:rPr lang="ru-RU" sz="1800" dirty="0">
                <a:latin typeface="Exo 2 Medium" pitchFamily="2" charset="-52"/>
              </a:rPr>
              <a:t>Процесс:</a:t>
            </a:r>
          </a:p>
          <a:p>
            <a:r>
              <a:rPr lang="ru-RU" sz="1800" dirty="0">
                <a:latin typeface="Exo 2 Medium" pitchFamily="2" charset="-52"/>
              </a:rPr>
              <a:t>Прокатка слитков через валки с уменьшающимся зазором.</a:t>
            </a:r>
          </a:p>
          <a:p>
            <a:r>
              <a:rPr lang="ru-RU" sz="1800" dirty="0">
                <a:latin typeface="Exo 2 Medium" pitchFamily="2" charset="-52"/>
              </a:rPr>
              <a:t>Охлаждение и намотка на бабины.</a:t>
            </a:r>
          </a:p>
          <a:p>
            <a:r>
              <a:rPr lang="ru-RU" sz="1800" dirty="0">
                <a:latin typeface="Exo 2 Medium" pitchFamily="2" charset="-52"/>
              </a:rPr>
              <a:t>Гальванизация или покрытие защитными слоями.</a:t>
            </a:r>
          </a:p>
          <a:p>
            <a:endParaRPr lang="ru-RU" sz="1800" dirty="0">
              <a:latin typeface="Exo 2 Medium" pitchFamily="2" charset="-52"/>
            </a:endParaRPr>
          </a:p>
          <a:p>
            <a:endParaRPr lang="ru-RU" sz="1800" dirty="0">
              <a:latin typeface="Exo 2 Medium" pitchFamily="2" charset="-52"/>
            </a:endParaRPr>
          </a:p>
        </p:txBody>
      </p:sp>
      <p:pic>
        <p:nvPicPr>
          <p:cNvPr id="5" name="Picture 12" descr="https://evraz.api.picvar.io/api/v1/storage/get_file?f=NjQ0Mw%3D%3D&amp;t=MQ%3D%3D&amp;i=MjIwNDM%3D&amp;u=OGRiMTYxNDYtNzI5Zi00NjZjLTg2NmQtZjUwNzBiODBmZmZh&amp;s=ZTk5NjY3MjNmMzEyYTYxNjg2YjEwYjFmMzkwMGFmMmJlODYwMWI4Yg%3D%3D">
            <a:extLst>
              <a:ext uri="{FF2B5EF4-FFF2-40B4-BE49-F238E27FC236}">
                <a16:creationId xmlns:a16="http://schemas.microsoft.com/office/drawing/2014/main" id="{C2963370-D1BC-7F18-9735-6533891421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840"/>
          <a:stretch/>
        </p:blipFill>
        <p:spPr bwMode="auto">
          <a:xfrm>
            <a:off x="5982511" y="868091"/>
            <a:ext cx="6209489" cy="59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9696C2F-B810-3E6C-8985-1B6F628772BA}"/>
              </a:ext>
            </a:extLst>
          </p:cNvPr>
          <p:cNvSpPr txBox="1">
            <a:spLocks/>
          </p:cNvSpPr>
          <p:nvPr/>
        </p:nvSpPr>
        <p:spPr>
          <a:xfrm>
            <a:off x="349684" y="1210538"/>
            <a:ext cx="5370179" cy="784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5B2D80"/>
                </a:solidFill>
                <a:latin typeface="Exo 20 Medium" pitchFamily="2" charset="77"/>
                <a:ea typeface="+mj-ea"/>
                <a:cs typeface="+mj-cs"/>
              </a:defRPr>
            </a:lvl1pPr>
          </a:lstStyle>
          <a:p>
            <a:r>
              <a:rPr lang="ru-RU" sz="3600" dirty="0"/>
              <a:t>Производство проката</a:t>
            </a:r>
          </a:p>
        </p:txBody>
      </p:sp>
    </p:spTree>
    <p:extLst>
      <p:ext uri="{BB962C8B-B14F-4D97-AF65-F5344CB8AC3E}">
        <p14:creationId xmlns:p14="http://schemas.microsoft.com/office/powerpoint/2010/main" val="907393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4F079D7-6EA4-041B-6A1C-CC7B9ED3C1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7"/>
          <a:stretch/>
        </p:blipFill>
        <p:spPr>
          <a:xfrm>
            <a:off x="0" y="2254745"/>
            <a:ext cx="5899230" cy="46032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D90808-42FE-C428-1C33-E5590A7D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85" y="929182"/>
            <a:ext cx="1149263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Строительные проекты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8FCFE-C341-9315-E2CB-B78909948578}"/>
              </a:ext>
            </a:extLst>
          </p:cNvPr>
          <p:cNvSpPr txBox="1"/>
          <p:nvPr/>
        </p:nvSpPr>
        <p:spPr>
          <a:xfrm>
            <a:off x="880076" y="6215363"/>
            <a:ext cx="395814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Exo 2 Medium" pitchFamily="2" charset="-52"/>
              </a:rPr>
              <a:t>ЖК Ривер Парк, Москва</a:t>
            </a:r>
            <a:endParaRPr kumimoji="0" lang="ru-RU" sz="24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xo 2 Medium" pitchFamily="2" charset="-52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44304E6-AEA4-5CF0-3916-D675F8D865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50"/>
          <a:stretch/>
        </p:blipFill>
        <p:spPr bwMode="auto">
          <a:xfrm>
            <a:off x="5882225" y="852114"/>
            <a:ext cx="6309775" cy="450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8258B7-0C0B-BC21-33B1-803AC03976CB}"/>
              </a:ext>
            </a:extLst>
          </p:cNvPr>
          <p:cNvSpPr txBox="1"/>
          <p:nvPr/>
        </p:nvSpPr>
        <p:spPr>
          <a:xfrm>
            <a:off x="7000465" y="5457903"/>
            <a:ext cx="46120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rgbClr val="000000"/>
                </a:solidFill>
                <a:effectLst/>
                <a:latin typeface="Exo 2 Medium" pitchFamily="2" charset="-52"/>
              </a:rPr>
              <a:t>Мост в составе Широтной магистрали скоростного движения, Санкт-Петербург</a:t>
            </a:r>
            <a:endParaRPr lang="ru-RU" sz="2400" b="1" dirty="0">
              <a:latin typeface="Exo 2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266118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743</Words>
  <Application>Microsoft Office PowerPoint</Application>
  <PresentationFormat>Широкоэкранный</PresentationFormat>
  <Paragraphs>104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Aptos</vt:lpstr>
      <vt:lpstr>Arial</vt:lpstr>
      <vt:lpstr>Calibri</vt:lpstr>
      <vt:lpstr>Calibri Light</vt:lpstr>
      <vt:lpstr>Exo 2 Medium</vt:lpstr>
      <vt:lpstr>Exo 2.0</vt:lpstr>
      <vt:lpstr>Exo 20 Medium</vt:lpstr>
      <vt:lpstr>Office Theme</vt:lpstr>
      <vt:lpstr>От руды до моста!</vt:lpstr>
      <vt:lpstr>Как рождается рельса?  Технологическая цепочка</vt:lpstr>
      <vt:lpstr>Добыча железной руды</vt:lpstr>
      <vt:lpstr>Обогащение руды </vt:lpstr>
      <vt:lpstr>Агломерация руды</vt:lpstr>
      <vt:lpstr>Презентация PowerPoint</vt:lpstr>
      <vt:lpstr>Презентация PowerPoint</vt:lpstr>
      <vt:lpstr>Презентация PowerPoint</vt:lpstr>
      <vt:lpstr>Строительные проекты</vt:lpstr>
      <vt:lpstr>Презентация PowerPoint</vt:lpstr>
      <vt:lpstr>Инженерное соревнование. Проволочный мост</vt:lpstr>
      <vt:lpstr>Проверка на прочность</vt:lpstr>
      <vt:lpstr>Как рождаются рельсы?</vt:lpstr>
      <vt:lpstr>Презентация PowerPoint</vt:lpstr>
      <vt:lpstr>Презентация PowerPoint</vt:lpstr>
      <vt:lpstr>Презентация PowerPoint</vt:lpstr>
      <vt:lpstr>Презентация PowerPoint</vt:lpstr>
      <vt:lpstr>Какая профессия интереснее?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Георгий Путра</dc:creator>
  <cp:lastModifiedBy>School league RUSNANO</cp:lastModifiedBy>
  <cp:revision>9</cp:revision>
  <dcterms:created xsi:type="dcterms:W3CDTF">2023-03-09T09:23:01Z</dcterms:created>
  <dcterms:modified xsi:type="dcterms:W3CDTF">2025-03-19T15:24:36Z</dcterms:modified>
</cp:coreProperties>
</file>