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78" r:id="rId3"/>
    <p:sldId id="281" r:id="rId4"/>
    <p:sldId id="279" r:id="rId5"/>
    <p:sldId id="282" r:id="rId6"/>
    <p:sldId id="261" r:id="rId7"/>
    <p:sldId id="283" r:id="rId8"/>
    <p:sldId id="292" r:id="rId9"/>
    <p:sldId id="291" r:id="rId10"/>
    <p:sldId id="258" r:id="rId11"/>
    <p:sldId id="284" r:id="rId12"/>
    <p:sldId id="271" r:id="rId13"/>
    <p:sldId id="288" r:id="rId14"/>
    <p:sldId id="286" r:id="rId15"/>
    <p:sldId id="272" r:id="rId16"/>
    <p:sldId id="287" r:id="rId17"/>
    <p:sldId id="259" r:id="rId18"/>
    <p:sldId id="289" r:id="rId19"/>
    <p:sldId id="290" r:id="rId20"/>
    <p:sldId id="274" r:id="rId21"/>
    <p:sldId id="277" r:id="rId22"/>
    <p:sldId id="293" r:id="rId23"/>
    <p:sldId id="294" r:id="rId24"/>
    <p:sldId id="295" r:id="rId25"/>
    <p:sldId id="296" r:id="rId26"/>
    <p:sldId id="297" r:id="rId27"/>
    <p:sldId id="298" r:id="rId28"/>
  </p:sldIdLst>
  <p:sldSz cx="12192000" cy="6858000"/>
  <p:notesSz cx="6858000" cy="9144000"/>
  <p:defaultTextStyle>
    <a:defPPr>
      <a:defRPr lang="en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99C9"/>
    <a:srgbClr val="896FAE"/>
    <a:srgbClr val="5B2D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77143"/>
  </p:normalViewPr>
  <p:slideViewPr>
    <p:cSldViewPr snapToGrid="0">
      <p:cViewPr varScale="1">
        <p:scale>
          <a:sx n="93" d="100"/>
          <a:sy n="93" d="100"/>
        </p:scale>
        <p:origin x="760" y="192"/>
      </p:cViewPr>
      <p:guideLst>
        <p:guide orient="horz" pos="236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FB239-2E73-A248-8B9D-CE23D4A32C43}" type="datetimeFigureOut">
              <a:rPr lang="ru-RU" smtClean="0"/>
              <a:t>10.03.2025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55C8E-2D59-0F4F-8731-E95928004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546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i="1" kern="100" dirty="0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этот раз Вим Вивальди предлагает игрокам попробовать один из способов защиты записей о суммах, которые он одалживает и получает назад.</a:t>
            </a:r>
            <a:endParaRPr lang="ru-RU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kern="100" dirty="0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способ использует его приятель Джакомо </a:t>
            </a:r>
            <a:r>
              <a:rPr lang="ru-RU" sz="1800" i="1" kern="100" dirty="0" err="1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Чианфанелли</a:t>
            </a:r>
            <a:r>
              <a:rPr lang="ru-RU" sz="1800" i="1" kern="100" dirty="0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владелец одноимённого банка. У Джакомо схожая проблема, но связана она с тем, что </a:t>
            </a:r>
            <a:r>
              <a:rPr lang="ru-RU" sz="1800" i="1" kern="100" dirty="0" err="1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Чианфанелли</a:t>
            </a:r>
            <a:r>
              <a:rPr lang="ru-RU" sz="1800" i="1" kern="100" dirty="0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это очень большой банк с отделениями сразу в нескольких городах. Клиент банка может, например, взять кредит в </a:t>
            </a:r>
            <a:r>
              <a:rPr lang="ru-RU" sz="1800" i="1" kern="100" dirty="0" err="1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Элландере</a:t>
            </a:r>
            <a:r>
              <a:rPr lang="ru-RU" sz="1800" i="1" kern="100" dirty="0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вернуть его долг может совсем другой человек где-нибудь в </a:t>
            </a:r>
            <a:r>
              <a:rPr lang="ru-RU" sz="1800" i="1" kern="100" dirty="0" err="1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Ковире</a:t>
            </a:r>
            <a:r>
              <a:rPr lang="ru-RU" sz="1800" i="1" kern="100" dirty="0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Все эти переводы и пополнения как-то надо сохранять; при этом о них должны знать в каждом банке.</a:t>
            </a:r>
            <a:endParaRPr lang="ru-RU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kern="100" dirty="0">
                <a:effectLst/>
                <a:latin typeface="Exo 2.0 Light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Джакомо получилось придумать хитрый способ записи, и Вим хочет проверить, можно ли подобное провернуть в его банке.</a:t>
            </a:r>
            <a:endParaRPr lang="ru-RU" sz="18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43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07D1A-E284-9A18-1E6F-EC1B0563D3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DF18EDB6-9E5A-F47E-7FDF-C5DB98FC3D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9D660F2-BC26-7CE7-F6C4-AC5AEB3F5C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A1D584-D563-5C60-5EF3-B798F636F4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452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81A43F-0E03-F261-E062-F409405DB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6F3D656B-E5B7-DD53-C0EA-FFE5A98A3C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9D728DFC-A2B7-067C-AAC6-D5B866B1F3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76B3BC-29BD-8B7B-AEC8-4793AA4DF3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75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057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41D92-4BB2-3A3D-233D-E434DF24B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9C0ABF2-4CE3-11A3-388C-5462992007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D37CD00-7CCA-AB4A-8235-FF86D44762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DA29BCB-74DC-C926-0B53-304B9E9C61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750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6EA4F-2823-4F05-0800-ABBBAD1D7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FDA5B0B-00AC-2DE5-A560-1A5EC0D03C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7696F0A9-7C2C-695B-D373-E9994F1481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59E566E-3A5F-65B6-B87A-2ADB58848A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717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9C78F-2BF2-1DC4-8814-B647AB9E1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0FCBA2B-FE98-811E-5FDA-0B3F5D15C6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79AF6F0-CD01-D793-BFBD-4937B23BB0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8BD957D-4F3D-06E0-9F98-B662DA1337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534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79447-E334-9EF7-A0D8-34DA7EC8B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C11D058-4378-8D9A-47FA-52ACD4F801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0192529-595A-AE08-D5A5-BB1E658667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4B18B6-32EF-F4DB-73CB-3202AB3920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50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E51AD-2C49-3F78-46B8-75E145D96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CB01A32-F111-6916-5AA4-A7F494EA38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E6856A41-9AA2-9850-E4CD-B7AE9648B3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E38CDB1-C656-0CEB-4DA7-2607768CEA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19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F99ED-C8BF-457B-1705-188A11CF82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B813A12-D32B-6E36-83E1-EF8EC7C0A4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F15C340-BB74-BB94-340A-85AD5A74BD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C4EA866-819A-B8A5-E160-9702FB18EE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55C8E-2D59-0F4F-8731-E95928004612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54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2FE02-CB7F-79F1-A78D-12FF78A5DE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974133"/>
            <a:ext cx="9144000" cy="2387600"/>
          </a:xfrm>
        </p:spPr>
        <p:txBody>
          <a:bodyPr anchor="b">
            <a:normAutofit/>
          </a:bodyPr>
          <a:lstStyle>
            <a:lvl1pPr algn="l">
              <a:defRPr sz="6600">
                <a:solidFill>
                  <a:schemeClr val="bg1"/>
                </a:solidFill>
                <a:latin typeface="Exo 20 Medium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F99AA-7326-5EA7-64EF-07806C5FD9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672208"/>
            <a:ext cx="9144000" cy="14373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896FAE"/>
                </a:solidFill>
                <a:latin typeface="Exo 20 Medium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RU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905186E-07C1-88EB-0465-6382C61C47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4192" y="670031"/>
            <a:ext cx="4045385" cy="125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09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0E673-D23F-3C89-19BA-550388CDC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85" y="1141738"/>
            <a:ext cx="11492630" cy="1325563"/>
          </a:xfrm>
        </p:spPr>
        <p:txBody>
          <a:bodyPr/>
          <a:lstStyle>
            <a:lvl1pPr>
              <a:defRPr b="1">
                <a:solidFill>
                  <a:srgbClr val="5B2D80"/>
                </a:solidFill>
                <a:latin typeface="Exo 20 Medium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03728-24E4-B10C-A7DD-723350BDD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684" y="2666086"/>
            <a:ext cx="11492629" cy="3621980"/>
          </a:xfrm>
        </p:spPr>
        <p:txBody>
          <a:bodyPr/>
          <a:lstStyle>
            <a:lvl1pPr>
              <a:defRPr>
                <a:latin typeface="Exo 20 Medium" pitchFamily="2" charset="77"/>
              </a:defRPr>
            </a:lvl1pPr>
            <a:lvl2pPr>
              <a:defRPr>
                <a:latin typeface="Exo 20 Medium" pitchFamily="2" charset="77"/>
              </a:defRPr>
            </a:lvl2pPr>
            <a:lvl3pPr>
              <a:defRPr>
                <a:latin typeface="Exo 20 Medium" pitchFamily="2" charset="77"/>
              </a:defRPr>
            </a:lvl3pPr>
            <a:lvl4pPr>
              <a:defRPr>
                <a:latin typeface="Exo 20 Medium" pitchFamily="2" charset="77"/>
              </a:defRPr>
            </a:lvl4pPr>
            <a:lvl5pPr>
              <a:defRPr>
                <a:latin typeface="Exo 20 Medium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D7D10-BBC3-14FD-B648-7DA599AB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9115" y="281227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  <a:latin typeface="Exo 20 Medium" pitchFamily="2" charset="77"/>
              </a:defRPr>
            </a:lvl1pPr>
          </a:lstStyle>
          <a:p>
            <a:fld id="{8E6EC9E8-3F76-724B-8558-06E0267644FD}" type="slidenum">
              <a:rPr lang="en-RU" smtClean="0"/>
              <a:pPr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81571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0E673-D23F-3C89-19BA-550388CDC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85" y="1141738"/>
            <a:ext cx="11492630" cy="1325563"/>
          </a:xfrm>
        </p:spPr>
        <p:txBody>
          <a:bodyPr/>
          <a:lstStyle>
            <a:lvl1pPr>
              <a:defRPr b="1">
                <a:solidFill>
                  <a:srgbClr val="5B2D80"/>
                </a:solidFill>
                <a:latin typeface="Exo 20 Medium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03728-24E4-B10C-A7DD-723350BDD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684" y="2666086"/>
            <a:ext cx="5474919" cy="3621980"/>
          </a:xfrm>
        </p:spPr>
        <p:txBody>
          <a:bodyPr/>
          <a:lstStyle>
            <a:lvl1pPr>
              <a:defRPr>
                <a:latin typeface="Exo 20 Medium" pitchFamily="2" charset="77"/>
              </a:defRPr>
            </a:lvl1pPr>
            <a:lvl2pPr>
              <a:defRPr>
                <a:latin typeface="Exo 20 Medium" pitchFamily="2" charset="77"/>
              </a:defRPr>
            </a:lvl2pPr>
            <a:lvl3pPr>
              <a:defRPr>
                <a:latin typeface="Exo 20 Medium" pitchFamily="2" charset="77"/>
              </a:defRPr>
            </a:lvl3pPr>
            <a:lvl4pPr>
              <a:defRPr>
                <a:latin typeface="Exo 20 Medium" pitchFamily="2" charset="77"/>
              </a:defRPr>
            </a:lvl4pPr>
            <a:lvl5pPr>
              <a:defRPr>
                <a:latin typeface="Exo 20 Medium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D7D10-BBC3-14FD-B648-7DA599AB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9115" y="281227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  <a:latin typeface="Exo 20 Medium" pitchFamily="2" charset="77"/>
              </a:defRPr>
            </a:lvl1pPr>
          </a:lstStyle>
          <a:p>
            <a:fld id="{8E6EC9E8-3F76-724B-8558-06E0267644FD}" type="slidenum">
              <a:rPr lang="en-RU" smtClean="0"/>
              <a:pPr/>
              <a:t>‹#›</a:t>
            </a:fld>
            <a:endParaRPr lang="en-RU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17733A-905B-AE5E-D213-531309AFBF8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87229" y="2666086"/>
            <a:ext cx="5474919" cy="3621980"/>
          </a:xfrm>
        </p:spPr>
        <p:txBody>
          <a:bodyPr/>
          <a:lstStyle>
            <a:lvl1pPr>
              <a:defRPr>
                <a:latin typeface="Exo 20 Medium" pitchFamily="2" charset="77"/>
              </a:defRPr>
            </a:lvl1pPr>
            <a:lvl2pPr>
              <a:defRPr>
                <a:latin typeface="Exo 20 Medium" pitchFamily="2" charset="77"/>
              </a:defRPr>
            </a:lvl2pPr>
            <a:lvl3pPr>
              <a:defRPr>
                <a:latin typeface="Exo 20 Medium" pitchFamily="2" charset="77"/>
              </a:defRPr>
            </a:lvl3pPr>
            <a:lvl4pPr>
              <a:defRPr>
                <a:latin typeface="Exo 20 Medium" pitchFamily="2" charset="77"/>
              </a:defRPr>
            </a:lvl4pPr>
            <a:lvl5pPr>
              <a:defRPr>
                <a:latin typeface="Exo 20 Medium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2412324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0E673-D23F-3C89-19BA-550388CDC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85" y="1141738"/>
            <a:ext cx="4338183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5B2D80"/>
                </a:solidFill>
                <a:latin typeface="Exo 20 Medium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03728-24E4-B10C-A7DD-723350BDD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685" y="2666086"/>
            <a:ext cx="4309998" cy="3621980"/>
          </a:xfrm>
        </p:spPr>
        <p:txBody>
          <a:bodyPr/>
          <a:lstStyle>
            <a:lvl1pPr>
              <a:defRPr>
                <a:latin typeface="Exo 20 Medium" pitchFamily="2" charset="77"/>
              </a:defRPr>
            </a:lvl1pPr>
            <a:lvl2pPr>
              <a:defRPr>
                <a:latin typeface="Exo 20 Medium" pitchFamily="2" charset="77"/>
              </a:defRPr>
            </a:lvl2pPr>
            <a:lvl3pPr>
              <a:defRPr>
                <a:latin typeface="Exo 20 Medium" pitchFamily="2" charset="77"/>
              </a:defRPr>
            </a:lvl3pPr>
            <a:lvl4pPr>
              <a:defRPr>
                <a:latin typeface="Exo 20 Medium" pitchFamily="2" charset="77"/>
              </a:defRPr>
            </a:lvl4pPr>
            <a:lvl5pPr>
              <a:defRPr>
                <a:latin typeface="Exo 20 Medium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D7D10-BBC3-14FD-B648-7DA599AB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9115" y="281227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  <a:latin typeface="Exo 20 Medium" pitchFamily="2" charset="77"/>
              </a:defRPr>
            </a:lvl1pPr>
          </a:lstStyle>
          <a:p>
            <a:fld id="{8E6EC9E8-3F76-724B-8558-06E0267644FD}" type="slidenum">
              <a:rPr lang="en-RU" smtClean="0"/>
              <a:pPr/>
              <a:t>‹#›</a:t>
            </a:fld>
            <a:endParaRPr lang="en-RU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17733A-905B-AE5E-D213-531309AFBF8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78679" y="1141738"/>
            <a:ext cx="6583469" cy="5146328"/>
          </a:xfrm>
        </p:spPr>
        <p:txBody>
          <a:bodyPr/>
          <a:lstStyle>
            <a:lvl1pPr>
              <a:defRPr>
                <a:latin typeface="Exo 20 Medium" pitchFamily="2" charset="77"/>
              </a:defRPr>
            </a:lvl1pPr>
            <a:lvl2pPr>
              <a:defRPr>
                <a:latin typeface="Exo 20 Medium" pitchFamily="2" charset="77"/>
              </a:defRPr>
            </a:lvl2pPr>
            <a:lvl3pPr>
              <a:defRPr>
                <a:latin typeface="Exo 20 Medium" pitchFamily="2" charset="77"/>
              </a:defRPr>
            </a:lvl3pPr>
            <a:lvl4pPr>
              <a:defRPr>
                <a:latin typeface="Exo 20 Medium" pitchFamily="2" charset="77"/>
              </a:defRPr>
            </a:lvl4pPr>
            <a:lvl5pPr>
              <a:defRPr>
                <a:latin typeface="Exo 20 Medium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3006288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0E673-D23F-3C89-19BA-550388CDC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685" y="1141738"/>
            <a:ext cx="11492630" cy="1325563"/>
          </a:xfrm>
        </p:spPr>
        <p:txBody>
          <a:bodyPr/>
          <a:lstStyle>
            <a:lvl1pPr>
              <a:defRPr b="1">
                <a:solidFill>
                  <a:srgbClr val="5B2D80"/>
                </a:solidFill>
                <a:latin typeface="Exo 20 Medium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D7D10-BBC3-14FD-B648-7DA599AB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9115" y="281227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  <a:latin typeface="Exo 20 Medium" pitchFamily="2" charset="77"/>
              </a:defRPr>
            </a:lvl1pPr>
          </a:lstStyle>
          <a:p>
            <a:fld id="{8E6EC9E8-3F76-724B-8558-06E0267644FD}" type="slidenum">
              <a:rPr lang="en-RU" smtClean="0"/>
              <a:pPr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14376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6FAC9B-24FE-41BC-19F6-3D4B21681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B7853-DBE3-6F3E-0E43-38C4CE54E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898BE-238D-D486-3486-0B540C84E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18779-168A-3844-8EB3-4C0F4B7A740E}" type="datetimeFigureOut">
              <a:rPr lang="en-RU" smtClean="0"/>
              <a:t>3/10/25</a:t>
            </a:fld>
            <a:endParaRPr lang="en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5889D-6F21-0F15-C1DA-84712EC90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DD0AC-7B1C-9C38-A9C2-723CA74C3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EC9E8-3F76-724B-8558-06E0267644FD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43467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73E8A-5801-061B-4136-4FBB96472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9233" y="2127522"/>
            <a:ext cx="9144000" cy="1170432"/>
          </a:xfrm>
        </p:spPr>
        <p:txBody>
          <a:bodyPr>
            <a:normAutofit/>
          </a:bodyPr>
          <a:lstStyle/>
          <a:p>
            <a:r>
              <a:rPr lang="ru-RU" dirty="0" err="1"/>
              <a:t>Блокчейн</a:t>
            </a:r>
            <a:r>
              <a:rPr lang="ru-RU" dirty="0"/>
              <a:t>-игра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37E14E-190E-3945-BC88-DABE9B703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9233" y="4216061"/>
            <a:ext cx="6262582" cy="604644"/>
          </a:xfrm>
        </p:spPr>
        <p:txBody>
          <a:bodyPr/>
          <a:lstStyle/>
          <a:p>
            <a:r>
              <a:rPr lang="ru-RU" dirty="0"/>
              <a:t>Построй свою цепочку</a:t>
            </a:r>
          </a:p>
        </p:txBody>
      </p:sp>
      <p:pic>
        <p:nvPicPr>
          <p:cNvPr id="7" name="Рисунок 6" descr="Изображение выглядит как круг, Графика, символ, логотип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E3FE5952-665A-BB22-0EFA-78BAF8076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2198" y="-575795"/>
            <a:ext cx="2547089" cy="2547089"/>
          </a:xfrm>
          <a:prstGeom prst="rect">
            <a:avLst/>
          </a:prstGeom>
        </p:spPr>
      </p:pic>
      <p:pic>
        <p:nvPicPr>
          <p:cNvPr id="5" name="Рисунок 4" descr="Изображение выглядит как круг, Симметрия, шаблон, искусство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4FCD3033-6D73-14CF-7E7C-52E342D3A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857" y="1721734"/>
            <a:ext cx="2547089" cy="254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48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7 C -0.00872 -0.0206 -0.02083 -0.1044 -0.04909 -0.04028 C -0.07734 0.02431 -0.16992 0.07037 -0.16992 0.38773 C -0.16992 0.22778 -0.22982 0.26181 -0.24831 0.27662 C -0.2668 0.2912 -0.28177 0.31898 -0.28177 0.47639 C -0.28177 0.39769 -0.33542 0.42083 -0.34753 0.43403 C -0.35977 0.44745 -0.35482 0.47454 -0.35482 0.55602 C -0.35482 0.51505 -0.38828 0.50857 -0.39831 0.51505 C -0.40846 0.5213 -0.41523 0.55556 -0.41523 0.59421 C -0.41523 0.57338 -0.4194 0.55324 -0.42396 0.55324 C -0.42617 0.55324 -0.43229 0.57384 -0.43229 0.59421 C -0.43229 0.5838 -0.43451 0.57338 -0.43633 0.57338 C -0.43633 0.57083 -0.44076 0.58333 -0.44076 0.59421 C -0.44076 0.58819 -0.44076 0.5838 -0.4431 0.5838 C -0.4431 0.58565 -0.44531 0.58912 -0.44531 0.59421 L -0.44531 0.58565 C -0.44753 0.58565 -0.44753 0.58819 -0.44753 0.59144 C -0.44987 0.59144 -0.44987 0.58912 -0.44987 0.58565 C -0.45143 0.58565 -0.45143 0.58819 -0.45143 0.59144 " pathEditMode="relative" rAng="0" ptsTypes="AAAAAAAAAAAAAAAAAAA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78" y="2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1F5DC-C1D1-F4D7-3243-AA5FF87F6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EF242-4007-4A95-85A2-1DB948AED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9479" y="3039874"/>
            <a:ext cx="7294217" cy="1308564"/>
          </a:xfrm>
        </p:spPr>
        <p:txBody>
          <a:bodyPr>
            <a:normAutofit/>
          </a:bodyPr>
          <a:lstStyle/>
          <a:p>
            <a:r>
              <a:rPr lang="ru-RU" dirty="0"/>
              <a:t>1. Илья → Диане. 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C2D18D-B4AB-B1B3-5B0D-1BE1A2458AB8}"/>
              </a:ext>
            </a:extLst>
          </p:cNvPr>
          <p:cNvSpPr txBox="1"/>
          <p:nvPr/>
        </p:nvSpPr>
        <p:spPr>
          <a:xfrm>
            <a:off x="4627884" y="5259215"/>
            <a:ext cx="214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Отправитель транзакции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FEEF66-291D-5FDB-92B6-FAE3F0AD0E9F}"/>
              </a:ext>
            </a:extLst>
          </p:cNvPr>
          <p:cNvSpPr txBox="1"/>
          <p:nvPr/>
        </p:nvSpPr>
        <p:spPr>
          <a:xfrm>
            <a:off x="8171138" y="2294992"/>
            <a:ext cx="214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Получатель транзакции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3D452A-314F-3454-C4DB-0D330648C19C}"/>
              </a:ext>
            </a:extLst>
          </p:cNvPr>
          <p:cNvSpPr txBox="1"/>
          <p:nvPr/>
        </p:nvSpPr>
        <p:spPr>
          <a:xfrm>
            <a:off x="8779243" y="5702219"/>
            <a:ext cx="2615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Сумма транзакции</a:t>
            </a:r>
          </a:p>
        </p:txBody>
      </p:sp>
      <p:cxnSp>
        <p:nvCxnSpPr>
          <p:cNvPr id="8" name="Скругленная соединительная линия 7">
            <a:extLst>
              <a:ext uri="{FF2B5EF4-FFF2-40B4-BE49-F238E27FC236}">
                <a16:creationId xmlns:a16="http://schemas.microsoft.com/office/drawing/2014/main" id="{D9395C5B-702A-E274-631F-765C0F15F3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569827" y="4050803"/>
            <a:ext cx="939784" cy="817169"/>
          </a:xfrm>
          <a:prstGeom prst="curvedConnector3">
            <a:avLst>
              <a:gd name="adj1" fmla="val 99335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>
            <a:extLst>
              <a:ext uri="{FF2B5EF4-FFF2-40B4-BE49-F238E27FC236}">
                <a16:creationId xmlns:a16="http://schemas.microsoft.com/office/drawing/2014/main" id="{27A4B321-EEA7-B203-7CEE-0E37FF03C699}"/>
              </a:ext>
            </a:extLst>
          </p:cNvPr>
          <p:cNvCxnSpPr>
            <a:cxnSpLocks/>
            <a:stCxn id="4" idx="1"/>
          </p:cNvCxnSpPr>
          <p:nvPr/>
        </p:nvCxnSpPr>
        <p:spPr>
          <a:xfrm rot="10800000">
            <a:off x="4188088" y="4348439"/>
            <a:ext cx="439797" cy="1233943"/>
          </a:xfrm>
          <a:prstGeom prst="curvedConnector2">
            <a:avLst/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>
            <a:extLst>
              <a:ext uri="{FF2B5EF4-FFF2-40B4-BE49-F238E27FC236}">
                <a16:creationId xmlns:a16="http://schemas.microsoft.com/office/drawing/2014/main" id="{B18AB71F-925F-571D-CB5A-2D26E4AF05C9}"/>
              </a:ext>
            </a:extLst>
          </p:cNvPr>
          <p:cNvCxnSpPr>
            <a:cxnSpLocks/>
          </p:cNvCxnSpPr>
          <p:nvPr/>
        </p:nvCxnSpPr>
        <p:spPr>
          <a:xfrm rot="5400000">
            <a:off x="7295024" y="2708762"/>
            <a:ext cx="705627" cy="687182"/>
          </a:xfrm>
          <a:prstGeom prst="curvedConnector3">
            <a:avLst>
              <a:gd name="adj1" fmla="val 1679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>
            <a:extLst>
              <a:ext uri="{FF2B5EF4-FFF2-40B4-BE49-F238E27FC236}">
                <a16:creationId xmlns:a16="http://schemas.microsoft.com/office/drawing/2014/main" id="{0740AA09-AE14-CC5C-FE9E-B456CB64EEDA}"/>
              </a:ext>
            </a:extLst>
          </p:cNvPr>
          <p:cNvCxnSpPr>
            <a:cxnSpLocks/>
            <a:stCxn id="6" idx="0"/>
          </p:cNvCxnSpPr>
          <p:nvPr/>
        </p:nvCxnSpPr>
        <p:spPr>
          <a:xfrm rot="16200000" flipV="1">
            <a:off x="8983693" y="4598898"/>
            <a:ext cx="1353781" cy="852862"/>
          </a:xfrm>
          <a:prstGeom prst="curvedConnector3">
            <a:avLst>
              <a:gd name="adj1" fmla="val 50000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D5DFE6BD-49E0-4D06-DA33-58E051B2E8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/>
          <a:lstStyle/>
          <a:p>
            <a:r>
              <a:rPr lang="ru-RU" dirty="0"/>
              <a:t>Как выглядит транзакция?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A0A4F7-7C25-C491-6BD8-64B496418C20}"/>
              </a:ext>
            </a:extLst>
          </p:cNvPr>
          <p:cNvSpPr txBox="1"/>
          <p:nvPr/>
        </p:nvSpPr>
        <p:spPr>
          <a:xfrm>
            <a:off x="672497" y="5144324"/>
            <a:ext cx="2293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Вознаграждения майнера</a:t>
            </a:r>
          </a:p>
        </p:txBody>
      </p:sp>
    </p:spTree>
    <p:extLst>
      <p:ext uri="{BB962C8B-B14F-4D97-AF65-F5344CB8AC3E}">
        <p14:creationId xmlns:p14="http://schemas.microsoft.com/office/powerpoint/2010/main" val="10716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32F9B-1D2A-4A83-C3E4-9E94E6955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9BFB86-493A-6A18-0C2A-1354800ED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СЧИТАЕМ ХЕШ БЛОКА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981A1B2-7713-07DE-6EAE-4086D36DAEB2}"/>
              </a:ext>
            </a:extLst>
          </p:cNvPr>
          <p:cNvSpPr txBox="1">
            <a:spLocks/>
          </p:cNvSpPr>
          <p:nvPr/>
        </p:nvSpPr>
        <p:spPr>
          <a:xfrm>
            <a:off x="655425" y="2467301"/>
            <a:ext cx="10961319" cy="36981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Хеш переводится как нарезка, фарш.</a:t>
            </a:r>
            <a:b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</a:br>
            <a:r>
              <a:rPr lang="ru-RU" sz="4000" b="0">
                <a:latin typeface="Exo 2.0" pitchFamily="2" charset="0"/>
                <a:cs typeface="Times New Roman" panose="02020603050405020304" pitchFamily="18" charset="0"/>
              </a:rPr>
              <a:t>Ведь если </a:t>
            </a:r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мы положим мясо в мясорубку или порежем его ножом, то собрать кусок мяса назад мы уже не сможем.</a:t>
            </a:r>
            <a:b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</a:br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То же самое происходит с транзакциями после хеширования…</a:t>
            </a:r>
            <a:endParaRPr lang="ru-RU" sz="4000" b="0" dirty="0"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556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D9EF7-7C63-9F16-0DF2-FA287DB15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FDF9085C-9339-AAB2-6FC0-EC9DE26DA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/>
          <a:lstStyle/>
          <a:p>
            <a:r>
              <a:rPr lang="ru-RU" dirty="0"/>
              <a:t>Хеш блока состоит из…</a:t>
            </a:r>
          </a:p>
        </p:txBody>
      </p:sp>
      <p:sp>
        <p:nvSpPr>
          <p:cNvPr id="29" name="Заголовок 1">
            <a:extLst>
              <a:ext uri="{FF2B5EF4-FFF2-40B4-BE49-F238E27FC236}">
                <a16:creationId xmlns:a16="http://schemas.microsoft.com/office/drawing/2014/main" id="{6BF88821-AA61-66B7-D356-8BD11A3B30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4721" y="2801135"/>
            <a:ext cx="10929672" cy="1308564"/>
          </a:xfrm>
        </p:spPr>
        <p:txBody>
          <a:bodyPr>
            <a:noAutofit/>
          </a:bodyPr>
          <a:lstStyle/>
          <a:p>
            <a:r>
              <a:rPr lang="ru-RU" sz="5400" dirty="0" err="1"/>
              <a:t>Х</a:t>
            </a:r>
            <a:r>
              <a:rPr lang="ru-RU" sz="4400" i="1" baseline="-25000" dirty="0" err="1">
                <a:latin typeface="Exo 2.0" pitchFamily="2" charset="0"/>
              </a:rPr>
              <a:t>Блок</a:t>
            </a:r>
            <a:r>
              <a:rPr lang="en-US" sz="4400" i="1" baseline="-25000" dirty="0">
                <a:latin typeface="Exo 2.0" pitchFamily="2" charset="0"/>
              </a:rPr>
              <a:t>N</a:t>
            </a:r>
            <a:r>
              <a:rPr lang="ru-RU" sz="4400" i="1" dirty="0">
                <a:latin typeface="Exo 2.0" pitchFamily="2" charset="0"/>
              </a:rPr>
              <a:t> </a:t>
            </a:r>
            <a:r>
              <a:rPr lang="ru-RU" sz="5400" dirty="0"/>
              <a:t>= Х</a:t>
            </a:r>
            <a:r>
              <a:rPr lang="ru-RU" sz="4400" i="1" baseline="-25000" dirty="0">
                <a:latin typeface="Exo 2.0" pitchFamily="2" charset="0"/>
              </a:rPr>
              <a:t>Тр1</a:t>
            </a:r>
            <a:r>
              <a:rPr lang="ru-RU" sz="5400" dirty="0"/>
              <a:t>+</a:t>
            </a:r>
            <a:r>
              <a:rPr lang="en-US" sz="5400" dirty="0"/>
              <a:t> </a:t>
            </a:r>
            <a:r>
              <a:rPr lang="ru-RU" sz="5400" dirty="0" err="1"/>
              <a:t>Х</a:t>
            </a:r>
            <a:r>
              <a:rPr lang="ru-RU" sz="4400" i="1" baseline="-25000" dirty="0" err="1">
                <a:latin typeface="Exo 2.0" pitchFamily="2" charset="0"/>
              </a:rPr>
              <a:t>Тр</a:t>
            </a:r>
            <a:r>
              <a:rPr lang="en-US" sz="4400" i="1" baseline="-25000" dirty="0">
                <a:latin typeface="Exo 2.0" pitchFamily="2" charset="0"/>
              </a:rPr>
              <a:t>2</a:t>
            </a:r>
            <a:r>
              <a:rPr lang="ru-RU" sz="5400" dirty="0"/>
              <a:t>+</a:t>
            </a:r>
            <a:r>
              <a:rPr lang="en-US" sz="5400" dirty="0"/>
              <a:t> </a:t>
            </a:r>
            <a:r>
              <a:rPr lang="ru-RU" sz="5400" dirty="0" err="1"/>
              <a:t>Х</a:t>
            </a:r>
            <a:r>
              <a:rPr lang="ru-RU" sz="4400" i="1" baseline="-25000" dirty="0" err="1">
                <a:latin typeface="Exo 2.0" pitchFamily="2" charset="0"/>
              </a:rPr>
              <a:t>Тр</a:t>
            </a:r>
            <a:r>
              <a:rPr lang="en-US" sz="4400" i="1" baseline="-25000" dirty="0">
                <a:latin typeface="Exo 2.0" pitchFamily="2" charset="0"/>
              </a:rPr>
              <a:t>3</a:t>
            </a:r>
            <a:r>
              <a:rPr lang="en-US" sz="5400" dirty="0"/>
              <a:t>+ </a:t>
            </a:r>
            <a:r>
              <a:rPr lang="ru-RU" sz="5400" dirty="0" err="1"/>
              <a:t>Х</a:t>
            </a:r>
            <a:r>
              <a:rPr lang="ru-RU" sz="4400" i="1" baseline="-25000" dirty="0" err="1">
                <a:latin typeface="Exo 2.0" pitchFamily="2" charset="0"/>
              </a:rPr>
              <a:t>возн</a:t>
            </a:r>
            <a:r>
              <a:rPr lang="ru-RU" sz="5400" dirty="0"/>
              <a:t>+</a:t>
            </a:r>
            <a:r>
              <a:rPr lang="en-US" sz="5400" dirty="0"/>
              <a:t> </a:t>
            </a:r>
            <a:r>
              <a:rPr lang="ru-RU" sz="5400" dirty="0" err="1"/>
              <a:t>Х</a:t>
            </a:r>
            <a:r>
              <a:rPr lang="ru-RU" sz="4400" i="1" baseline="-25000" dirty="0" err="1">
                <a:latin typeface="Exo 2.0" pitchFamily="2" charset="0"/>
              </a:rPr>
              <a:t>Блок</a:t>
            </a:r>
            <a:r>
              <a:rPr lang="en-US" sz="4400" i="1" baseline="-25000" dirty="0">
                <a:latin typeface="Exo 2.0" pitchFamily="2" charset="0"/>
              </a:rPr>
              <a:t>N</a:t>
            </a:r>
            <a:r>
              <a:rPr lang="ru-RU" sz="4400" i="1" baseline="-25000" dirty="0">
                <a:latin typeface="Exo 2.0" pitchFamily="2" charset="0"/>
              </a:rPr>
              <a:t>-1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5401C0-D5AA-1E88-F421-5DA546B4004A}"/>
              </a:ext>
            </a:extLst>
          </p:cNvPr>
          <p:cNvSpPr txBox="1"/>
          <p:nvPr/>
        </p:nvSpPr>
        <p:spPr>
          <a:xfrm>
            <a:off x="4350062" y="5353382"/>
            <a:ext cx="2148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Сумма </a:t>
            </a:r>
            <a:r>
              <a:rPr lang="ru-RU" dirty="0" err="1">
                <a:solidFill>
                  <a:schemeClr val="bg1"/>
                </a:solidFill>
                <a:latin typeface="Exo 2.0" pitchFamily="2" charset="0"/>
              </a:rPr>
              <a:t>хешей</a:t>
            </a:r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 всех транзакций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09E01C8-C9CE-C30A-C72C-C1A7BB4DD810}"/>
              </a:ext>
            </a:extLst>
          </p:cNvPr>
          <p:cNvSpPr txBox="1"/>
          <p:nvPr/>
        </p:nvSpPr>
        <p:spPr>
          <a:xfrm>
            <a:off x="3699543" y="2337040"/>
            <a:ext cx="407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Хеш вознаграждения майнерам за обработку всех транзакций</a:t>
            </a:r>
          </a:p>
        </p:txBody>
      </p:sp>
      <p:cxnSp>
        <p:nvCxnSpPr>
          <p:cNvPr id="33" name="Скругленная соединительная линия 32">
            <a:extLst>
              <a:ext uri="{FF2B5EF4-FFF2-40B4-BE49-F238E27FC236}">
                <a16:creationId xmlns:a16="http://schemas.microsoft.com/office/drawing/2014/main" id="{3A7BDD15-7D1D-3F77-D6B0-ED2C3F4CF2B1}"/>
              </a:ext>
            </a:extLst>
          </p:cNvPr>
          <p:cNvCxnSpPr>
            <a:cxnSpLocks/>
            <a:stCxn id="37" idx="0"/>
          </p:cNvCxnSpPr>
          <p:nvPr/>
        </p:nvCxnSpPr>
        <p:spPr>
          <a:xfrm rot="16200000" flipV="1">
            <a:off x="946404" y="4173724"/>
            <a:ext cx="735779" cy="380144"/>
          </a:xfrm>
          <a:prstGeom prst="curvedConnector3">
            <a:avLst>
              <a:gd name="adj1" fmla="val 50000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>
            <a:extLst>
              <a:ext uri="{FF2B5EF4-FFF2-40B4-BE49-F238E27FC236}">
                <a16:creationId xmlns:a16="http://schemas.microsoft.com/office/drawing/2014/main" id="{F7CE7A50-19FA-A796-2E25-3EDCDAAD8FE1}"/>
              </a:ext>
            </a:extLst>
          </p:cNvPr>
          <p:cNvCxnSpPr>
            <a:cxnSpLocks/>
            <a:endCxn id="3" idx="1"/>
          </p:cNvCxnSpPr>
          <p:nvPr/>
        </p:nvCxnSpPr>
        <p:spPr>
          <a:xfrm rot="16200000" flipV="1">
            <a:off x="4788474" y="4640856"/>
            <a:ext cx="956355" cy="314948"/>
          </a:xfrm>
          <a:prstGeom prst="curvedConnector5">
            <a:avLst>
              <a:gd name="adj1" fmla="val 23903"/>
              <a:gd name="adj2" fmla="val 19025"/>
              <a:gd name="adj3" fmla="val 76097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кругленная соединительная линия 35">
            <a:extLst>
              <a:ext uri="{FF2B5EF4-FFF2-40B4-BE49-F238E27FC236}">
                <a16:creationId xmlns:a16="http://schemas.microsoft.com/office/drawing/2014/main" id="{D6147746-5C45-1784-0918-CC21BFA1EA45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7775837" y="2660206"/>
            <a:ext cx="537148" cy="647252"/>
          </a:xfrm>
          <a:prstGeom prst="curvedConnector2">
            <a:avLst/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836682C-D5EB-093A-149B-B720134409FC}"/>
              </a:ext>
            </a:extLst>
          </p:cNvPr>
          <p:cNvSpPr txBox="1"/>
          <p:nvPr/>
        </p:nvSpPr>
        <p:spPr>
          <a:xfrm>
            <a:off x="591454" y="4731685"/>
            <a:ext cx="1825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Хеш текущего блока</a:t>
            </a:r>
          </a:p>
        </p:txBody>
      </p:sp>
      <p:cxnSp>
        <p:nvCxnSpPr>
          <p:cNvPr id="42" name="Скругленная соединительная линия 41">
            <a:extLst>
              <a:ext uri="{FF2B5EF4-FFF2-40B4-BE49-F238E27FC236}">
                <a16:creationId xmlns:a16="http://schemas.microsoft.com/office/drawing/2014/main" id="{135EC1A8-49F7-F18A-CE73-190534D2947D}"/>
              </a:ext>
            </a:extLst>
          </p:cNvPr>
          <p:cNvCxnSpPr>
            <a:cxnSpLocks/>
            <a:stCxn id="43" idx="0"/>
          </p:cNvCxnSpPr>
          <p:nvPr/>
        </p:nvCxnSpPr>
        <p:spPr>
          <a:xfrm rot="5400000" flipH="1" flipV="1">
            <a:off x="9875262" y="4394357"/>
            <a:ext cx="736180" cy="279408"/>
          </a:xfrm>
          <a:prstGeom prst="curvedConnector3">
            <a:avLst>
              <a:gd name="adj1" fmla="val 50000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5A600FD-6701-2774-2D67-29B58FAE3A99}"/>
              </a:ext>
            </a:extLst>
          </p:cNvPr>
          <p:cNvSpPr txBox="1"/>
          <p:nvPr/>
        </p:nvSpPr>
        <p:spPr>
          <a:xfrm>
            <a:off x="9190737" y="4902151"/>
            <a:ext cx="1825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Хеш предыдущего блока</a:t>
            </a:r>
          </a:p>
        </p:txBody>
      </p:sp>
      <p:sp>
        <p:nvSpPr>
          <p:cNvPr id="3" name="Открывающая квадратная скобка 2">
            <a:extLst>
              <a:ext uri="{FF2B5EF4-FFF2-40B4-BE49-F238E27FC236}">
                <a16:creationId xmlns:a16="http://schemas.microsoft.com/office/drawing/2014/main" id="{8E43F708-8049-43AD-6619-DFD2B8615271}"/>
              </a:ext>
            </a:extLst>
          </p:cNvPr>
          <p:cNvSpPr/>
          <p:nvPr/>
        </p:nvSpPr>
        <p:spPr>
          <a:xfrm rot="16200000">
            <a:off x="4914068" y="2024895"/>
            <a:ext cx="390217" cy="4200296"/>
          </a:xfrm>
          <a:prstGeom prst="leftBracket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375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8A339-1DBC-FF00-2D08-A1BDB3B98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1B42D4-005A-46F6-783F-D50C2816A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9990" y="3111261"/>
            <a:ext cx="7459621" cy="1308564"/>
          </a:xfrm>
        </p:spPr>
        <p:txBody>
          <a:bodyPr>
            <a:normAutofit/>
          </a:bodyPr>
          <a:lstStyle/>
          <a:p>
            <a:r>
              <a:rPr lang="ru-RU" dirty="0"/>
              <a:t>1. Илья → Диане. 5</a:t>
            </a:r>
          </a:p>
        </p:txBody>
      </p: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4936F867-C7B7-A74C-1D35-B3E6C11C4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/>
          <a:lstStyle/>
          <a:p>
            <a:r>
              <a:rPr lang="ru-RU" dirty="0"/>
              <a:t>Считаем хэш транзакции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52160803-4B7E-E703-3577-A2A2CEF9D203}"/>
              </a:ext>
            </a:extLst>
          </p:cNvPr>
          <p:cNvGrpSpPr/>
          <p:nvPr/>
        </p:nvGrpSpPr>
        <p:grpSpPr>
          <a:xfrm>
            <a:off x="350866" y="7212526"/>
            <a:ext cx="11422652" cy="980198"/>
            <a:chOff x="480790" y="5804944"/>
            <a:chExt cx="11422652" cy="98019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C856CFB-D9FD-EF0C-C101-D9A6BA226215}"/>
                </a:ext>
              </a:extLst>
            </p:cNvPr>
            <p:cNvSpPr txBox="1"/>
            <p:nvPr/>
          </p:nvSpPr>
          <p:spPr>
            <a:xfrm>
              <a:off x="4528432" y="5853581"/>
              <a:ext cx="33447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dirty="0">
                  <a:solidFill>
                    <a:schemeClr val="bg1"/>
                  </a:solidFill>
                  <a:latin typeface="Exo 2.0" pitchFamily="2" charset="0"/>
                </a:rPr>
                <a:t>Переводим буквы в цифры</a:t>
              </a:r>
              <a:br>
                <a:rPr lang="ru-RU" dirty="0">
                  <a:solidFill>
                    <a:schemeClr val="bg1"/>
                  </a:solidFill>
                  <a:latin typeface="Exo 2.0" pitchFamily="2" charset="0"/>
                </a:rPr>
              </a:br>
              <a:r>
                <a:rPr lang="ru-RU" dirty="0">
                  <a:solidFill>
                    <a:schemeClr val="bg1"/>
                  </a:solidFill>
                  <a:latin typeface="Exo 2.0" pitchFamily="2" charset="0"/>
                </a:rPr>
                <a:t>(А→1, б→2 и т.д.)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417E2C-4D0D-17D5-64F8-90E0F75A9B20}"/>
                </a:ext>
              </a:extLst>
            </p:cNvPr>
            <p:cNvSpPr txBox="1"/>
            <p:nvPr/>
          </p:nvSpPr>
          <p:spPr>
            <a:xfrm>
              <a:off x="8558736" y="5853580"/>
              <a:ext cx="334470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dirty="0">
                  <a:solidFill>
                    <a:schemeClr val="bg1"/>
                  </a:solidFill>
                  <a:latin typeface="Exo 2.0" pitchFamily="2" charset="0"/>
                </a:rPr>
                <a:t>Складываем все цифры, включая сумму транзакцию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5313FC-BB24-47D1-0777-5159ACF3A175}"/>
                </a:ext>
              </a:extLst>
            </p:cNvPr>
            <p:cNvSpPr txBox="1"/>
            <p:nvPr/>
          </p:nvSpPr>
          <p:spPr>
            <a:xfrm>
              <a:off x="480790" y="5861812"/>
              <a:ext cx="3344706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dirty="0">
                  <a:solidFill>
                    <a:schemeClr val="bg1"/>
                  </a:solidFill>
                  <a:latin typeface="Exo 2.0" pitchFamily="2" charset="0"/>
                </a:rPr>
                <a:t>Вознаграждения майнера переносим в отдельную транзакцию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4A3787-7148-A6C0-15CF-D63445B0DC98}"/>
                </a:ext>
              </a:extLst>
            </p:cNvPr>
            <p:cNvSpPr txBox="1"/>
            <p:nvPr/>
          </p:nvSpPr>
          <p:spPr>
            <a:xfrm>
              <a:off x="3823995" y="5804944"/>
              <a:ext cx="731531" cy="70788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ru-RU" sz="4000" b="1" dirty="0">
                  <a:solidFill>
                    <a:schemeClr val="bg1"/>
                  </a:solidFill>
                  <a:latin typeface="Exo 2.0" pitchFamily="2" charset="0"/>
                </a:rPr>
                <a:t>→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29A3D5-9569-7E75-0C92-687A4CAEF1BD}"/>
                </a:ext>
              </a:extLst>
            </p:cNvPr>
            <p:cNvSpPr txBox="1"/>
            <p:nvPr/>
          </p:nvSpPr>
          <p:spPr>
            <a:xfrm>
              <a:off x="7819401" y="5804944"/>
              <a:ext cx="731531" cy="70788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r>
                <a:rPr lang="ru-RU" sz="4000" b="1" dirty="0">
                  <a:solidFill>
                    <a:schemeClr val="bg1"/>
                  </a:solidFill>
                  <a:latin typeface="Exo 2.0" pitchFamily="2" charset="0"/>
                </a:rPr>
                <a:t>→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08D0C02-E929-1B4A-44EA-38D70789A75F}"/>
              </a:ext>
            </a:extLst>
          </p:cNvPr>
          <p:cNvSpPr txBox="1"/>
          <p:nvPr/>
        </p:nvSpPr>
        <p:spPr>
          <a:xfrm>
            <a:off x="4627884" y="5259215"/>
            <a:ext cx="214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Отправитель транзакции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3F8632-E047-D46B-CA60-703869EE3DF3}"/>
              </a:ext>
            </a:extLst>
          </p:cNvPr>
          <p:cNvSpPr txBox="1"/>
          <p:nvPr/>
        </p:nvSpPr>
        <p:spPr>
          <a:xfrm>
            <a:off x="8171138" y="2294992"/>
            <a:ext cx="214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Получатель транзакции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37F300-E74E-BDBE-4DA8-3C5DD58C82AD}"/>
              </a:ext>
            </a:extLst>
          </p:cNvPr>
          <p:cNvSpPr txBox="1"/>
          <p:nvPr/>
        </p:nvSpPr>
        <p:spPr>
          <a:xfrm>
            <a:off x="8779243" y="5702219"/>
            <a:ext cx="2615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Сумма транзакции</a:t>
            </a:r>
          </a:p>
        </p:txBody>
      </p:sp>
      <p:cxnSp>
        <p:nvCxnSpPr>
          <p:cNvPr id="18" name="Скругленная соединительная линия 17">
            <a:extLst>
              <a:ext uri="{FF2B5EF4-FFF2-40B4-BE49-F238E27FC236}">
                <a16:creationId xmlns:a16="http://schemas.microsoft.com/office/drawing/2014/main" id="{5926BD7B-F527-8E58-CE2F-98861CDA11B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569827" y="4050803"/>
            <a:ext cx="939784" cy="817169"/>
          </a:xfrm>
          <a:prstGeom prst="curvedConnector3">
            <a:avLst>
              <a:gd name="adj1" fmla="val 99335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>
            <a:extLst>
              <a:ext uri="{FF2B5EF4-FFF2-40B4-BE49-F238E27FC236}">
                <a16:creationId xmlns:a16="http://schemas.microsoft.com/office/drawing/2014/main" id="{24F3700C-986E-0770-6864-7B8D0A37E28F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>
            <a:off x="4188088" y="4348439"/>
            <a:ext cx="439797" cy="1233943"/>
          </a:xfrm>
          <a:prstGeom prst="curvedConnector2">
            <a:avLst/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>
            <a:extLst>
              <a:ext uri="{FF2B5EF4-FFF2-40B4-BE49-F238E27FC236}">
                <a16:creationId xmlns:a16="http://schemas.microsoft.com/office/drawing/2014/main" id="{F7641D3D-C55C-EB9E-C39E-22947CB66FB8}"/>
              </a:ext>
            </a:extLst>
          </p:cNvPr>
          <p:cNvCxnSpPr>
            <a:cxnSpLocks/>
          </p:cNvCxnSpPr>
          <p:nvPr/>
        </p:nvCxnSpPr>
        <p:spPr>
          <a:xfrm rot="5400000">
            <a:off x="7295024" y="2708762"/>
            <a:ext cx="705627" cy="687182"/>
          </a:xfrm>
          <a:prstGeom prst="curvedConnector3">
            <a:avLst>
              <a:gd name="adj1" fmla="val 1679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>
            <a:extLst>
              <a:ext uri="{FF2B5EF4-FFF2-40B4-BE49-F238E27FC236}">
                <a16:creationId xmlns:a16="http://schemas.microsoft.com/office/drawing/2014/main" id="{1DB2E3F4-535E-B521-B547-D87245883D2B}"/>
              </a:ext>
            </a:extLst>
          </p:cNvPr>
          <p:cNvCxnSpPr>
            <a:cxnSpLocks/>
            <a:stCxn id="16" idx="0"/>
          </p:cNvCxnSpPr>
          <p:nvPr/>
        </p:nvCxnSpPr>
        <p:spPr>
          <a:xfrm rot="16200000" flipV="1">
            <a:off x="8983693" y="4598898"/>
            <a:ext cx="1353781" cy="852862"/>
          </a:xfrm>
          <a:prstGeom prst="curvedConnector3">
            <a:avLst>
              <a:gd name="adj1" fmla="val 50000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4C0ABE7-1B57-5C8D-A50D-5EE98BF5DE93}"/>
              </a:ext>
            </a:extLst>
          </p:cNvPr>
          <p:cNvSpPr txBox="1"/>
          <p:nvPr/>
        </p:nvSpPr>
        <p:spPr>
          <a:xfrm>
            <a:off x="672497" y="5144324"/>
            <a:ext cx="2293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Вознаграждения майнера</a:t>
            </a:r>
          </a:p>
        </p:txBody>
      </p:sp>
    </p:spTree>
    <p:extLst>
      <p:ext uri="{BB962C8B-B14F-4D97-AF65-F5344CB8AC3E}">
        <p14:creationId xmlns:p14="http://schemas.microsoft.com/office/powerpoint/2010/main" val="183037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path" presetSubtype="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4.07407E-6 L -3.54167E-6 -0.14259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7.40741E-7 L 0.00286 -0.39097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83E52-1291-CA7F-A6B9-B0F2FE3576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55F0201-86D5-A5E4-B66C-1DE1AD175FF1}"/>
              </a:ext>
            </a:extLst>
          </p:cNvPr>
          <p:cNvSpPr txBox="1">
            <a:spLocks/>
          </p:cNvSpPr>
          <p:nvPr/>
        </p:nvSpPr>
        <p:spPr>
          <a:xfrm>
            <a:off x="3630148" y="2356203"/>
            <a:ext cx="6475286" cy="959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5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Илья	 → 	Диане:	 5</a:t>
            </a:r>
            <a:endParaRPr lang="ru-RU" sz="18500" dirty="0">
              <a:solidFill>
                <a:schemeClr val="tx1">
                  <a:lumMod val="85000"/>
                  <a:lumOff val="15000"/>
                </a:schemeClr>
              </a:solidFill>
              <a:latin typeface="Exo 2.0" pitchFamily="2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76005DD7-29C3-C0E4-7254-58C26A6EA440}"/>
              </a:ext>
            </a:extLst>
          </p:cNvPr>
          <p:cNvCxnSpPr>
            <a:cxnSpLocks/>
          </p:cNvCxnSpPr>
          <p:nvPr/>
        </p:nvCxnSpPr>
        <p:spPr>
          <a:xfrm flipV="1">
            <a:off x="3530857" y="2725093"/>
            <a:ext cx="0" cy="3627049"/>
          </a:xfrm>
          <a:prstGeom prst="line">
            <a:avLst/>
          </a:prstGeom>
          <a:ln w="1905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71265C27-2580-4D4F-AEF3-489AF4AB1AF5}"/>
              </a:ext>
            </a:extLst>
          </p:cNvPr>
          <p:cNvCxnSpPr>
            <a:cxnSpLocks/>
          </p:cNvCxnSpPr>
          <p:nvPr/>
        </p:nvCxnSpPr>
        <p:spPr>
          <a:xfrm flipV="1">
            <a:off x="5466784" y="2720575"/>
            <a:ext cx="0" cy="1716253"/>
          </a:xfrm>
          <a:prstGeom prst="line">
            <a:avLst/>
          </a:prstGeom>
          <a:ln w="1905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FEE0C03B-1CE8-9478-8D10-B35F88389C89}"/>
              </a:ext>
            </a:extLst>
          </p:cNvPr>
          <p:cNvCxnSpPr>
            <a:cxnSpLocks/>
          </p:cNvCxnSpPr>
          <p:nvPr/>
        </p:nvCxnSpPr>
        <p:spPr>
          <a:xfrm flipV="1">
            <a:off x="6326862" y="2722951"/>
            <a:ext cx="0" cy="1699435"/>
          </a:xfrm>
          <a:prstGeom prst="line">
            <a:avLst/>
          </a:prstGeom>
          <a:ln w="1905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723E7CF0-8637-4EF6-BAD5-7420C40DAF68}"/>
              </a:ext>
            </a:extLst>
          </p:cNvPr>
          <p:cNvCxnSpPr>
            <a:cxnSpLocks/>
          </p:cNvCxnSpPr>
          <p:nvPr/>
        </p:nvCxnSpPr>
        <p:spPr>
          <a:xfrm flipV="1">
            <a:off x="8697355" y="2722716"/>
            <a:ext cx="0" cy="1728788"/>
          </a:xfrm>
          <a:prstGeom prst="line">
            <a:avLst/>
          </a:prstGeom>
          <a:ln w="1905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B506864-D343-40D4-5EFB-337752B888C0}"/>
              </a:ext>
            </a:extLst>
          </p:cNvPr>
          <p:cNvSpPr txBox="1"/>
          <p:nvPr/>
        </p:nvSpPr>
        <p:spPr>
          <a:xfrm>
            <a:off x="160324" y="3932718"/>
            <a:ext cx="30564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Сумму вознаграждения переносим в</a:t>
            </a:r>
            <a:r>
              <a:rPr lang="en-US" dirty="0">
                <a:solidFill>
                  <a:srgbClr val="5B2D80"/>
                </a:solidFill>
                <a:latin typeface="Exo 2.0" pitchFamily="2" charset="0"/>
              </a:rPr>
              <a:t> </a:t>
            </a:r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отдельную транзакцию. Её мы посчитаем отдельно</a:t>
            </a:r>
            <a:endParaRPr lang="ru-RU" dirty="0">
              <a:solidFill>
                <a:srgbClr val="5B2D8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3153FA-CE34-CF02-97F9-FA2745FA3C91}"/>
              </a:ext>
            </a:extLst>
          </p:cNvPr>
          <p:cNvSpPr txBox="1"/>
          <p:nvPr/>
        </p:nvSpPr>
        <p:spPr>
          <a:xfrm>
            <a:off x="3664200" y="3562753"/>
            <a:ext cx="1911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10+13+30+33</a:t>
            </a:r>
            <a:endParaRPr lang="ru-RU" sz="2000" dirty="0">
              <a:solidFill>
                <a:srgbClr val="896FAE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A64982-DF68-D1D1-EC86-EED3EF219439}"/>
              </a:ext>
            </a:extLst>
          </p:cNvPr>
          <p:cNvSpPr txBox="1"/>
          <p:nvPr/>
        </p:nvSpPr>
        <p:spPr>
          <a:xfrm>
            <a:off x="6484550" y="3552795"/>
            <a:ext cx="1725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+10+1+15+6</a:t>
            </a:r>
            <a:endParaRPr lang="ru-RU" sz="2000" dirty="0">
              <a:solidFill>
                <a:srgbClr val="896FA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812B1F-266B-89E4-362D-D4457AB86D8C}"/>
              </a:ext>
            </a:extLst>
          </p:cNvPr>
          <p:cNvSpPr txBox="1"/>
          <p:nvPr/>
        </p:nvSpPr>
        <p:spPr>
          <a:xfrm>
            <a:off x="9262627" y="3562233"/>
            <a:ext cx="483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96FAE"/>
                </a:solidFill>
                <a:latin typeface="Exo 2.0" pitchFamily="2" charset="0"/>
              </a:rPr>
              <a:t>+5</a:t>
            </a:r>
            <a:endParaRPr lang="ru-RU" dirty="0">
              <a:solidFill>
                <a:srgbClr val="896FAE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51A493-CDCE-2051-C0EA-23BEFE569181}"/>
              </a:ext>
            </a:extLst>
          </p:cNvPr>
          <p:cNvSpPr txBox="1"/>
          <p:nvPr/>
        </p:nvSpPr>
        <p:spPr>
          <a:xfrm>
            <a:off x="5748165" y="3562233"/>
            <a:ext cx="257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2000" dirty="0">
              <a:solidFill>
                <a:srgbClr val="896FA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3D8110-AF19-2729-8ADC-85B0B1097BE1}"/>
              </a:ext>
            </a:extLst>
          </p:cNvPr>
          <p:cNvSpPr txBox="1"/>
          <p:nvPr/>
        </p:nvSpPr>
        <p:spPr>
          <a:xfrm>
            <a:off x="4019740" y="4628451"/>
            <a:ext cx="43638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Переводим буквы в цифры</a:t>
            </a:r>
            <a:br>
              <a:rPr lang="ru-RU" dirty="0">
                <a:solidFill>
                  <a:srgbClr val="5B2D80"/>
                </a:solidFill>
                <a:latin typeface="Exo 2.0" pitchFamily="2" charset="0"/>
              </a:rPr>
            </a:br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(А→1, б→2 и т.д.)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1B97C8-E8DB-8CFD-E711-4923B0FDC508}"/>
              </a:ext>
            </a:extLst>
          </p:cNvPr>
          <p:cNvSpPr txBox="1"/>
          <p:nvPr/>
        </p:nvSpPr>
        <p:spPr>
          <a:xfrm>
            <a:off x="4619812" y="5705811"/>
            <a:ext cx="59567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Складываем все цифры и получаем </a:t>
            </a:r>
            <a:r>
              <a:rPr lang="ru-RU" dirty="0" err="1">
                <a:solidFill>
                  <a:srgbClr val="5B2D80"/>
                </a:solidFill>
                <a:latin typeface="Exo 2.0" pitchFamily="2" charset="0"/>
              </a:rPr>
              <a:t>хеш</a:t>
            </a:r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 транзакции. В нашем примере </a:t>
            </a:r>
            <a:r>
              <a:rPr lang="ru-RU" dirty="0" err="1">
                <a:solidFill>
                  <a:srgbClr val="5B2D80"/>
                </a:solidFill>
                <a:latin typeface="Exo 2.0" pitchFamily="2" charset="0"/>
              </a:rPr>
              <a:t>хеш</a:t>
            </a:r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 = </a:t>
            </a:r>
            <a:r>
              <a:rPr lang="ru-RU" b="1" dirty="0">
                <a:solidFill>
                  <a:srgbClr val="5B2D80"/>
                </a:solidFill>
                <a:latin typeface="Exo 2.0" pitchFamily="2" charset="0"/>
              </a:rPr>
              <a:t>128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05C2D8-D367-96A7-9813-AE9299E5B716}"/>
              </a:ext>
            </a:extLst>
          </p:cNvPr>
          <p:cNvSpPr txBox="1"/>
          <p:nvPr/>
        </p:nvSpPr>
        <p:spPr>
          <a:xfrm>
            <a:off x="8953910" y="4628451"/>
            <a:ext cx="267074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Не забываем про сумму транзакции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1EE0A3-8704-672F-94B4-EC96F586B66E}"/>
              </a:ext>
            </a:extLst>
          </p:cNvPr>
          <p:cNvSpPr txBox="1"/>
          <p:nvPr/>
        </p:nvSpPr>
        <p:spPr>
          <a:xfrm>
            <a:off x="10497674" y="3485289"/>
            <a:ext cx="10202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800" dirty="0">
                <a:solidFill>
                  <a:srgbClr val="896FAE"/>
                </a:solidFill>
                <a:latin typeface="Exo 2.0" pitchFamily="2" charset="0"/>
              </a:rPr>
              <a:t>=</a:t>
            </a:r>
            <a:r>
              <a:rPr lang="ru-RU" dirty="0">
                <a:solidFill>
                  <a:srgbClr val="896FAE"/>
                </a:solidFill>
                <a:latin typeface="Exo 2.0" pitchFamily="2" charset="0"/>
              </a:rPr>
              <a:t> </a:t>
            </a:r>
            <a:r>
              <a:rPr lang="ru-RU" sz="2800" b="1" dirty="0">
                <a:solidFill>
                  <a:srgbClr val="896FAE"/>
                </a:solidFill>
                <a:latin typeface="Exo 2.0" pitchFamily="2" charset="0"/>
              </a:rPr>
              <a:t>128</a:t>
            </a:r>
            <a:endParaRPr lang="ru-RU" b="1" dirty="0">
              <a:solidFill>
                <a:srgbClr val="896FA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D559DB-453E-A07C-4AF9-FCF95AC37B21}"/>
              </a:ext>
            </a:extLst>
          </p:cNvPr>
          <p:cNvSpPr txBox="1"/>
          <p:nvPr/>
        </p:nvSpPr>
        <p:spPr>
          <a:xfrm>
            <a:off x="2514345" y="2525172"/>
            <a:ext cx="801767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6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endParaRPr lang="ru-RU" sz="4600" dirty="0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70C3CB36-DAE7-0FE5-3EEB-C2062E206024}"/>
              </a:ext>
            </a:extLst>
          </p:cNvPr>
          <p:cNvSpPr txBox="1">
            <a:spLocks/>
          </p:cNvSpPr>
          <p:nvPr/>
        </p:nvSpPr>
        <p:spPr>
          <a:xfrm>
            <a:off x="413447" y="1195607"/>
            <a:ext cx="114926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dirty="0"/>
              <a:t>Считаем </a:t>
            </a:r>
            <a:r>
              <a:rPr lang="ru-RU" dirty="0" err="1"/>
              <a:t>хеш</a:t>
            </a:r>
            <a:r>
              <a:rPr lang="ru-RU" dirty="0"/>
              <a:t> транзакции</a:t>
            </a:r>
          </a:p>
        </p:txBody>
      </p:sp>
    </p:spTree>
    <p:extLst>
      <p:ext uri="{BB962C8B-B14F-4D97-AF65-F5344CB8AC3E}">
        <p14:creationId xmlns:p14="http://schemas.microsoft.com/office/powerpoint/2010/main" val="3298785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B1C71-4D9D-9275-C7DE-9D1FFE6F8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C03DE-4A35-C2E2-2287-01BFC2923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2550" y="2801423"/>
            <a:ext cx="11929450" cy="1308564"/>
          </a:xfrm>
        </p:spPr>
        <p:txBody>
          <a:bodyPr>
            <a:noAutofit/>
          </a:bodyPr>
          <a:lstStyle/>
          <a:p>
            <a:r>
              <a:rPr lang="ru-RU" sz="5400" dirty="0" err="1"/>
              <a:t>Вимме</a:t>
            </a:r>
            <a:r>
              <a:rPr lang="ru-RU" sz="5400" dirty="0"/>
              <a:t> → </a:t>
            </a:r>
            <a:r>
              <a:rPr lang="en-US" sz="5400" dirty="0"/>
              <a:t>[</a:t>
            </a:r>
            <a:r>
              <a:rPr lang="ru-RU" sz="5400" dirty="0"/>
              <a:t>Мы</a:t>
            </a:r>
            <a:r>
              <a:rPr lang="en-US" sz="5400" dirty="0"/>
              <a:t>]</a:t>
            </a:r>
            <a:r>
              <a:rPr lang="ru-RU" sz="5400" dirty="0"/>
              <a:t>: сумма вознаграждения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22B86D-E8A0-12F3-0996-BB8EB2710FDF}"/>
              </a:ext>
            </a:extLst>
          </p:cNvPr>
          <p:cNvSpPr txBox="1"/>
          <p:nvPr/>
        </p:nvSpPr>
        <p:spPr>
          <a:xfrm>
            <a:off x="4624398" y="5054850"/>
            <a:ext cx="3894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Указываем название нашей команды, например, «Майнеры»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92E5AB-B26C-EF82-F380-A67B77BAD79C}"/>
              </a:ext>
            </a:extLst>
          </p:cNvPr>
          <p:cNvSpPr txBox="1"/>
          <p:nvPr/>
        </p:nvSpPr>
        <p:spPr>
          <a:xfrm>
            <a:off x="6973997" y="2383142"/>
            <a:ext cx="4076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Сумма вознаграждения отправителей  </a:t>
            </a:r>
            <a:r>
              <a:rPr lang="ru-RU" b="1" dirty="0">
                <a:solidFill>
                  <a:schemeClr val="bg1"/>
                </a:solidFill>
                <a:latin typeface="Exo 2.0" pitchFamily="2" charset="0"/>
              </a:rPr>
              <a:t>за все </a:t>
            </a:r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транзакций</a:t>
            </a:r>
          </a:p>
        </p:txBody>
      </p:sp>
      <p:cxnSp>
        <p:nvCxnSpPr>
          <p:cNvPr id="8" name="Скругленная соединительная линия 7">
            <a:extLst>
              <a:ext uri="{FF2B5EF4-FFF2-40B4-BE49-F238E27FC236}">
                <a16:creationId xmlns:a16="http://schemas.microsoft.com/office/drawing/2014/main" id="{B3305294-14C9-8C3E-D2A3-99B0E5DB1D85}"/>
              </a:ext>
            </a:extLst>
          </p:cNvPr>
          <p:cNvCxnSpPr>
            <a:cxnSpLocks/>
          </p:cNvCxnSpPr>
          <p:nvPr/>
        </p:nvCxnSpPr>
        <p:spPr>
          <a:xfrm flipV="1">
            <a:off x="999778" y="4109987"/>
            <a:ext cx="558819" cy="509442"/>
          </a:xfrm>
          <a:prstGeom prst="curvedConnector3">
            <a:avLst>
              <a:gd name="adj1" fmla="val 50000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>
            <a:extLst>
              <a:ext uri="{FF2B5EF4-FFF2-40B4-BE49-F238E27FC236}">
                <a16:creationId xmlns:a16="http://schemas.microsoft.com/office/drawing/2014/main" id="{F5179598-76C7-F30E-C87A-7E0E57D95421}"/>
              </a:ext>
            </a:extLst>
          </p:cNvPr>
          <p:cNvCxnSpPr>
            <a:cxnSpLocks/>
            <a:stCxn id="4" idx="1"/>
          </p:cNvCxnSpPr>
          <p:nvPr/>
        </p:nvCxnSpPr>
        <p:spPr>
          <a:xfrm rot="10800000">
            <a:off x="4165200" y="4288368"/>
            <a:ext cx="459199" cy="1089649"/>
          </a:xfrm>
          <a:prstGeom prst="curvedConnector2">
            <a:avLst/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>
            <a:extLst>
              <a:ext uri="{FF2B5EF4-FFF2-40B4-BE49-F238E27FC236}">
                <a16:creationId xmlns:a16="http://schemas.microsoft.com/office/drawing/2014/main" id="{57572B1B-9043-DFFC-CA40-055342E4A01D}"/>
              </a:ext>
            </a:extLst>
          </p:cNvPr>
          <p:cNvCxnSpPr>
            <a:cxnSpLocks/>
          </p:cNvCxnSpPr>
          <p:nvPr/>
        </p:nvCxnSpPr>
        <p:spPr>
          <a:xfrm rot="5400000">
            <a:off x="6277593" y="2732595"/>
            <a:ext cx="705627" cy="687182"/>
          </a:xfrm>
          <a:prstGeom prst="curvedConnector3">
            <a:avLst>
              <a:gd name="adj1" fmla="val 1679"/>
            </a:avLst>
          </a:prstGeom>
          <a:ln w="28575">
            <a:solidFill>
              <a:srgbClr val="B299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A2D09D7D-70EB-B481-F6C0-20AB025AE5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1000306"/>
            <a:ext cx="5865855" cy="604644"/>
          </a:xfrm>
        </p:spPr>
        <p:txBody>
          <a:bodyPr>
            <a:normAutofit/>
          </a:bodyPr>
          <a:lstStyle/>
          <a:p>
            <a:r>
              <a:rPr lang="ru-RU" dirty="0"/>
              <a:t>А как же наше вознаграждение?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407E99A-DBDB-985E-4581-916808C0C3B6}"/>
              </a:ext>
            </a:extLst>
          </p:cNvPr>
          <p:cNvSpPr txBox="1"/>
          <p:nvPr/>
        </p:nvSpPr>
        <p:spPr>
          <a:xfrm>
            <a:off x="591454" y="4731685"/>
            <a:ext cx="1858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Отправитель никогда</a:t>
            </a:r>
            <a:br>
              <a:rPr lang="ru-RU" dirty="0">
                <a:solidFill>
                  <a:schemeClr val="bg1"/>
                </a:solidFill>
                <a:latin typeface="Exo 2.0" pitchFamily="2" charset="0"/>
              </a:rPr>
            </a:br>
            <a:r>
              <a:rPr lang="ru-RU" dirty="0">
                <a:solidFill>
                  <a:schemeClr val="bg1"/>
                </a:solidFill>
                <a:latin typeface="Exo 2.0" pitchFamily="2" charset="0"/>
              </a:rPr>
              <a:t>НЕ МЕНЯЕТСЯ</a:t>
            </a:r>
          </a:p>
        </p:txBody>
      </p:sp>
    </p:spTree>
    <p:extLst>
      <p:ext uri="{BB962C8B-B14F-4D97-AF65-F5344CB8AC3E}">
        <p14:creationId xmlns:p14="http://schemas.microsoft.com/office/powerpoint/2010/main" val="4180467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25974-2ACC-F2FB-9B98-F9E6B48D2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48E03-2C08-7395-D398-05D46889F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Хеш транзакции вознаграждения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CD299A5-7607-82C4-9B54-49A3B8A25759}"/>
              </a:ext>
            </a:extLst>
          </p:cNvPr>
          <p:cNvSpPr txBox="1">
            <a:spLocks/>
          </p:cNvSpPr>
          <p:nvPr/>
        </p:nvSpPr>
        <p:spPr>
          <a:xfrm>
            <a:off x="1967155" y="2369893"/>
            <a:ext cx="8257689" cy="10927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5400" kern="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Вимме</a:t>
            </a:r>
            <a:r>
              <a:rPr lang="ru-RU" sz="5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→   Майнеры:  5+8+7</a:t>
            </a:r>
            <a:endParaRPr lang="ru-RU" sz="18500" dirty="0">
              <a:solidFill>
                <a:schemeClr val="tx1">
                  <a:lumMod val="85000"/>
                  <a:lumOff val="15000"/>
                </a:schemeClr>
              </a:solidFill>
              <a:latin typeface="Exo 2.0" pitchFamily="2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7F13FA7-BE81-983D-5E9C-8BE8EF352C25}"/>
              </a:ext>
            </a:extLst>
          </p:cNvPr>
          <p:cNvCxnSpPr>
            <a:cxnSpLocks/>
          </p:cNvCxnSpPr>
          <p:nvPr/>
        </p:nvCxnSpPr>
        <p:spPr>
          <a:xfrm flipV="1">
            <a:off x="4266149" y="2704122"/>
            <a:ext cx="0" cy="1716253"/>
          </a:xfrm>
          <a:prstGeom prst="line">
            <a:avLst/>
          </a:prstGeom>
          <a:ln w="1905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8FA0F9BA-E2A3-0FDF-CB6E-5776FD9B80BC}"/>
              </a:ext>
            </a:extLst>
          </p:cNvPr>
          <p:cNvCxnSpPr>
            <a:cxnSpLocks/>
          </p:cNvCxnSpPr>
          <p:nvPr/>
        </p:nvCxnSpPr>
        <p:spPr>
          <a:xfrm flipV="1">
            <a:off x="5185083" y="2716657"/>
            <a:ext cx="0" cy="1699435"/>
          </a:xfrm>
          <a:prstGeom prst="line">
            <a:avLst/>
          </a:prstGeom>
          <a:ln w="1905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B2ABECFB-691A-B3FA-752B-157DEB691A35}"/>
              </a:ext>
            </a:extLst>
          </p:cNvPr>
          <p:cNvCxnSpPr>
            <a:cxnSpLocks/>
          </p:cNvCxnSpPr>
          <p:nvPr/>
        </p:nvCxnSpPr>
        <p:spPr>
          <a:xfrm flipV="1">
            <a:off x="8393018" y="2687304"/>
            <a:ext cx="0" cy="1728788"/>
          </a:xfrm>
          <a:prstGeom prst="line">
            <a:avLst/>
          </a:prstGeom>
          <a:ln w="1905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B78CDCE-C2B7-BD51-F61A-BD376E867F6F}"/>
              </a:ext>
            </a:extLst>
          </p:cNvPr>
          <p:cNvSpPr txBox="1"/>
          <p:nvPr/>
        </p:nvSpPr>
        <p:spPr>
          <a:xfrm>
            <a:off x="2239692" y="3538951"/>
            <a:ext cx="2053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5B2D80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3+10+14+14+6</a:t>
            </a:r>
            <a:r>
              <a:rPr lang="ru-RU" sz="2000" dirty="0">
                <a:solidFill>
                  <a:srgbClr val="5B2D80"/>
                </a:solidFill>
                <a:effectLst/>
              </a:rPr>
              <a:t> </a:t>
            </a:r>
            <a:endParaRPr lang="ru-RU" sz="2000" dirty="0">
              <a:solidFill>
                <a:srgbClr val="5B2D8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26F60D-425E-151D-FF06-4C4999FE9916}"/>
              </a:ext>
            </a:extLst>
          </p:cNvPr>
          <p:cNvSpPr txBox="1"/>
          <p:nvPr/>
        </p:nvSpPr>
        <p:spPr>
          <a:xfrm>
            <a:off x="5365970" y="3538951"/>
            <a:ext cx="2834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ru-RU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>
                <a:solidFill>
                  <a:srgbClr val="896FAE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endParaRPr lang="ru-RU" sz="2000" dirty="0">
              <a:solidFill>
                <a:srgbClr val="896FA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5342C4-B46A-0DA2-3B90-B9751C671FE2}"/>
              </a:ext>
            </a:extLst>
          </p:cNvPr>
          <p:cNvSpPr txBox="1"/>
          <p:nvPr/>
        </p:nvSpPr>
        <p:spPr>
          <a:xfrm>
            <a:off x="8411120" y="3539584"/>
            <a:ext cx="1152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96FAE"/>
                </a:solidFill>
                <a:latin typeface="Exo 2.0" pitchFamily="2" charset="0"/>
              </a:rPr>
              <a:t>+</a:t>
            </a:r>
            <a:r>
              <a:rPr lang="ru-RU" sz="2000" dirty="0">
                <a:solidFill>
                  <a:srgbClr val="896FAE"/>
                </a:solidFill>
                <a:latin typeface="Exo 2.0" pitchFamily="2" charset="0"/>
              </a:rPr>
              <a:t>1+1+2</a:t>
            </a:r>
            <a:endParaRPr lang="ru-RU" sz="2000" dirty="0">
              <a:solidFill>
                <a:srgbClr val="896FAE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DBFEF6-BB16-47DB-0329-0E9F9AE388AD}"/>
              </a:ext>
            </a:extLst>
          </p:cNvPr>
          <p:cNvSpPr txBox="1"/>
          <p:nvPr/>
        </p:nvSpPr>
        <p:spPr>
          <a:xfrm>
            <a:off x="4529820" y="3554900"/>
            <a:ext cx="257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B2D80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2000" dirty="0">
              <a:solidFill>
                <a:srgbClr val="5B2D8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C31A3B-48F2-7B82-8330-E9D94D0E42FF}"/>
              </a:ext>
            </a:extLst>
          </p:cNvPr>
          <p:cNvSpPr txBox="1"/>
          <p:nvPr/>
        </p:nvSpPr>
        <p:spPr>
          <a:xfrm>
            <a:off x="2437912" y="4708621"/>
            <a:ext cx="43638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Переводим буквы в цифры</a:t>
            </a:r>
            <a:br>
              <a:rPr lang="ru-RU" dirty="0">
                <a:solidFill>
                  <a:srgbClr val="5B2D80"/>
                </a:solidFill>
                <a:latin typeface="Exo 2.0" pitchFamily="2" charset="0"/>
              </a:rPr>
            </a:br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(А→1, б→2 и т.д.)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58552C-8F86-596D-CE84-7364D40E409E}"/>
              </a:ext>
            </a:extLst>
          </p:cNvPr>
          <p:cNvSpPr txBox="1"/>
          <p:nvPr/>
        </p:nvSpPr>
        <p:spPr>
          <a:xfrm>
            <a:off x="1593416" y="5909745"/>
            <a:ext cx="790759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Складываем все цифры и получаем </a:t>
            </a:r>
            <a:r>
              <a:rPr lang="ru-RU" dirty="0" err="1">
                <a:solidFill>
                  <a:srgbClr val="5B2D80"/>
                </a:solidFill>
                <a:latin typeface="Exo 2.0" pitchFamily="2" charset="0"/>
              </a:rPr>
              <a:t>хеш</a:t>
            </a:r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 транзакции вознаграждения. В нашем примере </a:t>
            </a:r>
            <a:r>
              <a:rPr lang="ru-RU" dirty="0" err="1">
                <a:solidFill>
                  <a:srgbClr val="5B2D80"/>
                </a:solidFill>
                <a:latin typeface="Exo 2.0" pitchFamily="2" charset="0"/>
              </a:rPr>
              <a:t>хеш</a:t>
            </a:r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 = </a:t>
            </a:r>
            <a:r>
              <a:rPr lang="ru-RU" b="1" dirty="0">
                <a:solidFill>
                  <a:srgbClr val="5B2D80"/>
                </a:solidFill>
                <a:latin typeface="Exo 2.0" pitchFamily="2" charset="0"/>
              </a:rPr>
              <a:t>145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48C948-8BFD-76D4-CCD6-48D611FC4646}"/>
              </a:ext>
            </a:extLst>
          </p:cNvPr>
          <p:cNvSpPr txBox="1"/>
          <p:nvPr/>
        </p:nvSpPr>
        <p:spPr>
          <a:xfrm>
            <a:off x="8646060" y="4489952"/>
            <a:ext cx="297859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dirty="0">
                <a:solidFill>
                  <a:srgbClr val="5B2D80"/>
                </a:solidFill>
                <a:latin typeface="Exo 2.0" pitchFamily="2" charset="0"/>
              </a:rPr>
              <a:t>Сумма всех вознаграждений за транзакции в блоке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2EED39-1943-71DB-8049-B24B61E30B0A}"/>
              </a:ext>
            </a:extLst>
          </p:cNvPr>
          <p:cNvSpPr txBox="1"/>
          <p:nvPr/>
        </p:nvSpPr>
        <p:spPr>
          <a:xfrm>
            <a:off x="9988674" y="3470269"/>
            <a:ext cx="10202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800" dirty="0">
                <a:solidFill>
                  <a:srgbClr val="896FAE"/>
                </a:solidFill>
                <a:latin typeface="Exo 2.0" pitchFamily="2" charset="0"/>
              </a:rPr>
              <a:t>=</a:t>
            </a:r>
            <a:r>
              <a:rPr lang="ru-RU" dirty="0">
                <a:solidFill>
                  <a:srgbClr val="896FAE"/>
                </a:solidFill>
                <a:latin typeface="Exo 2.0" pitchFamily="2" charset="0"/>
              </a:rPr>
              <a:t> </a:t>
            </a:r>
            <a:r>
              <a:rPr lang="ru-RU" sz="2800" b="1" dirty="0">
                <a:solidFill>
                  <a:srgbClr val="896FAE"/>
                </a:solidFill>
                <a:latin typeface="Exo 2.0" pitchFamily="2" charset="0"/>
              </a:rPr>
              <a:t>145</a:t>
            </a:r>
            <a:endParaRPr lang="ru-RU" b="1" dirty="0">
              <a:solidFill>
                <a:srgbClr val="896F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74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94064-8687-259C-32AD-451948F03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38B87ADB-C240-6CBE-F02C-C3475EBC1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/>
          <a:lstStyle/>
          <a:p>
            <a:r>
              <a:rPr lang="ru-RU" dirty="0"/>
              <a:t>Например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5DCF5-C89C-5518-F27B-57F6475F7B7D}"/>
              </a:ext>
            </a:extLst>
          </p:cNvPr>
          <p:cNvSpPr txBox="1">
            <a:spLocks/>
          </p:cNvSpPr>
          <p:nvPr/>
        </p:nvSpPr>
        <p:spPr>
          <a:xfrm>
            <a:off x="3355753" y="2251332"/>
            <a:ext cx="5690507" cy="2772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4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Илья → Диане: 5</a:t>
            </a:r>
            <a:br>
              <a:rPr lang="ru-RU" sz="4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Ева → Фёдору: 8</a:t>
            </a:r>
            <a:br>
              <a:rPr lang="ru-RU" sz="4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Мансур → Глебу: 7</a:t>
            </a:r>
            <a:endParaRPr lang="ru-RU" sz="9600" dirty="0">
              <a:solidFill>
                <a:schemeClr val="bg1"/>
              </a:solidFill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731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5D619B-324D-3120-F971-DE129C96A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401047E-D20F-E265-979E-D3CA5BD8BD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314961"/>
              </p:ext>
            </p:extLst>
          </p:nvPr>
        </p:nvGraphicFramePr>
        <p:xfrm>
          <a:off x="757646" y="2075360"/>
          <a:ext cx="10912384" cy="4176850"/>
        </p:xfrm>
        <a:graphic>
          <a:graphicData uri="http://schemas.openxmlformats.org/drawingml/2006/table">
            <a:tbl>
              <a:tblPr firstCol="1">
                <a:tableStyleId>{5202B0CA-FC54-4496-8BCA-5EF66A818D29}</a:tableStyleId>
              </a:tblPr>
              <a:tblGrid>
                <a:gridCol w="4319486">
                  <a:extLst>
                    <a:ext uri="{9D8B030D-6E8A-4147-A177-3AD203B41FA5}">
                      <a16:colId xmlns:a16="http://schemas.microsoft.com/office/drawing/2014/main" val="81054807"/>
                    </a:ext>
                  </a:extLst>
                </a:gridCol>
                <a:gridCol w="6592898">
                  <a:extLst>
                    <a:ext uri="{9D8B030D-6E8A-4147-A177-3AD203B41FA5}">
                      <a16:colId xmlns:a16="http://schemas.microsoft.com/office/drawing/2014/main" val="3905721340"/>
                    </a:ext>
                  </a:extLst>
                </a:gridCol>
              </a:tblGrid>
              <a:tr h="773192"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Сеть → Майнеры: 5+1+4 монет</a:t>
                      </a:r>
                      <a:endParaRPr lang="ru-RU" sz="200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3+10+14+14+6+14+1+11+15+6+18+29+1+1+2=</a:t>
                      </a:r>
                      <a:r>
                        <a:rPr lang="ru-RU" sz="2000" b="1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145</a:t>
                      </a:r>
                      <a:endParaRPr lang="ru-RU" sz="2000" b="1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025089"/>
                  </a:ext>
                </a:extLst>
              </a:tr>
              <a:tr h="773192"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Илья → Диане: 5 монет</a:t>
                      </a:r>
                      <a:endParaRPr lang="ru-RU" sz="200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10+13+30+33+5+10+1+15+6+5=</a:t>
                      </a:r>
                      <a:r>
                        <a:rPr lang="ru-RU" sz="2000" b="1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128</a:t>
                      </a:r>
                      <a:endParaRPr lang="ru-RU" sz="2000" b="1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5006914"/>
                  </a:ext>
                </a:extLst>
              </a:tr>
              <a:tr h="773192"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Ева → Фёдору: 8 монет</a:t>
                      </a:r>
                      <a:endParaRPr lang="ru-RU" sz="200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6+3+1+22+7+5+16+18+21+8=</a:t>
                      </a:r>
                      <a:r>
                        <a:rPr lang="ru-RU" sz="2000" b="1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107</a:t>
                      </a:r>
                      <a:endParaRPr lang="ru-RU" sz="2000" b="1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063575"/>
                  </a:ext>
                </a:extLst>
              </a:tr>
              <a:tr h="773192"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Мансур → Глебу: 7 монет</a:t>
                      </a:r>
                      <a:endParaRPr lang="ru-RU" sz="200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14+1+15+19+21+18+4+13+6+2+21+7=</a:t>
                      </a:r>
                      <a:r>
                        <a:rPr lang="ru-RU" sz="2000" b="1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141</a:t>
                      </a:r>
                      <a:endParaRPr lang="ru-RU" sz="2000" b="1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6988644"/>
                  </a:ext>
                </a:extLst>
              </a:tr>
              <a:tr h="640951"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Хэш предыдущего блока</a:t>
                      </a:r>
                      <a:endParaRPr lang="ru-RU" sz="200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kern="10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0 </a:t>
                      </a:r>
                      <a:endParaRPr lang="ru-RU" sz="2000" kern="10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87520"/>
                  </a:ext>
                </a:extLst>
              </a:tr>
              <a:tr h="443131">
                <a:tc>
                  <a:txBody>
                    <a:bodyPr/>
                    <a:lstStyle/>
                    <a:p>
                      <a:pPr algn="r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</a:rPr>
                        <a:t>Итого:</a:t>
                      </a:r>
                      <a:endParaRPr lang="ru-RU" sz="200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kern="100" dirty="0">
                          <a:solidFill>
                            <a:schemeClr val="bg1"/>
                          </a:solidFill>
                          <a:effectLst/>
                          <a:latin typeface="Exo 2.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3678290"/>
                  </a:ext>
                </a:extLst>
              </a:tr>
            </a:tbl>
          </a:graphicData>
        </a:graphic>
      </p:graphicFrame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4B16971A-12A7-5461-967A-281CCABE11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/>
          <a:lstStyle/>
          <a:p>
            <a:r>
              <a:rPr lang="ru-RU" dirty="0"/>
              <a:t>Например</a:t>
            </a:r>
          </a:p>
        </p:txBody>
      </p:sp>
    </p:spTree>
    <p:extLst>
      <p:ext uri="{BB962C8B-B14F-4D97-AF65-F5344CB8AC3E}">
        <p14:creationId xmlns:p14="http://schemas.microsoft.com/office/powerpoint/2010/main" val="71819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A7D5D-CCF2-53DA-3336-2F418399C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5C80F-CE95-34F1-945C-E83D12715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СЧИТАЕМ </a:t>
            </a:r>
            <a:r>
              <a:rPr lang="en-US" dirty="0"/>
              <a:t>NONCE</a:t>
            </a:r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A28E0CF-D839-D0DB-E2AF-4FEA90B4E457}"/>
              </a:ext>
            </a:extLst>
          </p:cNvPr>
          <p:cNvSpPr txBox="1">
            <a:spLocks/>
          </p:cNvSpPr>
          <p:nvPr/>
        </p:nvSpPr>
        <p:spPr>
          <a:xfrm>
            <a:off x="615340" y="2209046"/>
            <a:ext cx="10961319" cy="42098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en" sz="4000" b="0" i="1" dirty="0">
                <a:latin typeface="Exo 2.0" pitchFamily="2" charset="0"/>
                <a:cs typeface="Times New Roman" panose="02020603050405020304" pitchFamily="18" charset="0"/>
              </a:rPr>
              <a:t>Nonce — </a:t>
            </a:r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это аббревиатура от </a:t>
            </a:r>
            <a:r>
              <a:rPr lang="en-US" sz="4000" dirty="0">
                <a:solidFill>
                  <a:srgbClr val="B299C9"/>
                </a:solidFill>
                <a:latin typeface="Exo 2.0" pitchFamily="2" charset="0"/>
                <a:cs typeface="Times New Roman" panose="02020603050405020304" pitchFamily="18" charset="0"/>
              </a:rPr>
              <a:t>N</a:t>
            </a:r>
            <a:r>
              <a:rPr lang="en" sz="4000" dirty="0">
                <a:latin typeface="Exo 2.0" pitchFamily="2" charset="0"/>
                <a:cs typeface="Times New Roman" panose="02020603050405020304" pitchFamily="18" charset="0"/>
              </a:rPr>
              <a:t>umber that can only be used </a:t>
            </a:r>
            <a:r>
              <a:rPr lang="en" sz="4000" dirty="0">
                <a:solidFill>
                  <a:srgbClr val="896FAE"/>
                </a:solidFill>
                <a:latin typeface="Exo 2.0" pitchFamily="2" charset="0"/>
                <a:cs typeface="Times New Roman" panose="02020603050405020304" pitchFamily="18" charset="0"/>
              </a:rPr>
              <a:t>once</a:t>
            </a:r>
            <a:endParaRPr lang="ru-RU" sz="4000" dirty="0">
              <a:solidFill>
                <a:srgbClr val="896FAE"/>
              </a:solidFill>
              <a:latin typeface="Exo 2.0" pitchFamily="2" charset="0"/>
              <a:cs typeface="Times New Roman" panose="02020603050405020304" pitchFamily="18" charset="0"/>
            </a:endParaRPr>
          </a:p>
          <a:p>
            <a:br>
              <a:rPr lang="en" sz="4000" b="0" dirty="0">
                <a:latin typeface="Exo 2.0" pitchFamily="2" charset="0"/>
                <a:cs typeface="Times New Roman" panose="02020603050405020304" pitchFamily="18" charset="0"/>
              </a:rPr>
            </a:br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Расчёт </a:t>
            </a:r>
            <a:r>
              <a:rPr lang="en" sz="4000" b="0" i="1" dirty="0">
                <a:latin typeface="Exo 2.0" pitchFamily="2" charset="0"/>
                <a:cs typeface="Times New Roman" panose="02020603050405020304" pitchFamily="18" charset="0"/>
              </a:rPr>
              <a:t>Nonce</a:t>
            </a:r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 доказывает остальным майнерам (и Виму Вивальди) что команда провела нужное количество работы над блоком.</a:t>
            </a:r>
            <a:endParaRPr lang="ru-RU" sz="4000" b="0" dirty="0"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368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8E378D-2F84-112D-2196-A6AD9B8898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1267" y="273050"/>
            <a:ext cx="6949465" cy="6311900"/>
          </a:xfrm>
          <a:prstGeom prst="rect">
            <a:avLst/>
          </a:prstGeom>
        </p:spPr>
      </p:pic>
      <p:pic>
        <p:nvPicPr>
          <p:cNvPr id="2" name="p_35455076_310_ded-makar.mp3">
            <a:hlinkClick r:id="" action="ppaction://media"/>
            <a:extLst>
              <a:ext uri="{FF2B5EF4-FFF2-40B4-BE49-F238E27FC236}">
                <a16:creationId xmlns:a16="http://schemas.microsoft.com/office/drawing/2014/main" id="{AA6FE1C4-1345-1AFC-BDF4-80722F205F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38618" y="2995468"/>
            <a:ext cx="1514763" cy="151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3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C679C-1E5F-4793-411C-6F8016095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02AC8B8D-74A6-F9FA-C344-EFB530E9B8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>
            <a:normAutofit/>
          </a:bodyPr>
          <a:lstStyle/>
          <a:p>
            <a:r>
              <a:rPr lang="ru-RU" dirty="0"/>
              <a:t>Рассчитываем </a:t>
            </a:r>
            <a:r>
              <a:rPr lang="en" dirty="0"/>
              <a:t>nonce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BDEDC19D-DE3D-ED6C-EDBC-7933192BB5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5324" y="3725863"/>
                <a:ext cx="3266169" cy="250781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b="1" kern="1200">
                    <a:solidFill>
                      <a:srgbClr val="5B2D80"/>
                    </a:solidFill>
                    <a:latin typeface="Exo 20 Medium" pitchFamily="2" charset="77"/>
                    <a:ea typeface="+mj-ea"/>
                    <a:cs typeface="+mj-cs"/>
                  </a:defRPr>
                </a:lvl1pPr>
              </a:lstStyle>
              <a:p>
                <a:br>
                  <a:rPr lang="ru-RU" sz="24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6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br>
                  <a:rPr lang="ru-RU" sz="36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ru-RU" sz="3600" i="1" kern="1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kern="1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ru-RU" sz="3600" b="0" i="1" kern="1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21</m:t>
                        </m:r>
                        <m:r>
                          <a:rPr lang="ru-RU" sz="3600" b="0" i="1" kern="1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sz="3600" b="0" i="1" kern="1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600" i="1" kern="1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53</a:t>
                </a:r>
                <a:br>
                  <a:rPr lang="ru-RU" sz="36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36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br>
                  <a:rPr lang="ru-RU" sz="36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b="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nonce</a:t>
                </a:r>
                <a:r>
                  <a:rPr lang="ru-RU" sz="3600" kern="100" dirty="0">
                    <a:solidFill>
                      <a:schemeClr val="bg1"/>
                    </a:solidFill>
                    <a:latin typeface="Exo 2.0" pitchFamily="2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9</a:t>
                </a:r>
                <a:endParaRPr lang="ru-RU" sz="2400" kern="100" dirty="0">
                  <a:solidFill>
                    <a:schemeClr val="bg1"/>
                  </a:solidFill>
                  <a:latin typeface="Exo 2.0" pitchFamily="2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>
                <a:extLst>
                  <a:ext uri="{FF2B5EF4-FFF2-40B4-BE49-F238E27FC236}">
                    <a16:creationId xmlns:a16="http://schemas.microsoft.com/office/drawing/2014/main" id="{BDEDC19D-DE3D-ED6C-EDBC-7933192BB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5324" y="3725863"/>
                <a:ext cx="3266169" cy="2507810"/>
              </a:xfrm>
              <a:prstGeom prst="rect">
                <a:avLst/>
              </a:prstGeom>
              <a:blipFill>
                <a:blip r:embed="rId3"/>
                <a:stretch>
                  <a:fillRect l="-7364" b="-155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BE17554-B50A-5753-5EE9-F88421154941}"/>
              </a:ext>
            </a:extLst>
          </p:cNvPr>
          <p:cNvSpPr txBox="1">
            <a:spLocks/>
          </p:cNvSpPr>
          <p:nvPr/>
        </p:nvSpPr>
        <p:spPr>
          <a:xfrm>
            <a:off x="413060" y="2400300"/>
            <a:ext cx="11051132" cy="22350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будем искать такое число </a:t>
            </a:r>
            <a:r>
              <a:rPr lang="en-US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nonce</a:t>
            </a:r>
            <a: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чтобы сумма </a:t>
            </a:r>
            <a:r>
              <a:rPr lang="ru-RU" sz="3600" kern="100" dirty="0" err="1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хеш</a:t>
            </a:r>
            <a: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блока+</a:t>
            </a:r>
            <a:r>
              <a:rPr lang="en-US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nonce</a:t>
            </a:r>
            <a: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делилась на 10 без остатка.</a:t>
            </a:r>
            <a:b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kern="100" dirty="0">
              <a:latin typeface="Exo 2.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</p:txBody>
      </p:sp>
    </p:spTree>
    <p:extLst>
      <p:ext uri="{BB962C8B-B14F-4D97-AF65-F5344CB8AC3E}">
        <p14:creationId xmlns:p14="http://schemas.microsoft.com/office/powerpoint/2010/main" val="3725201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6A35B-B54B-F8E3-C5A8-01C3CDD12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B1BB71-BF1D-BBB4-C83E-8FCE99946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ПОДПИСЫВАЕМ БЛОК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97769D1-878E-6A34-B66F-F51B37DFF6FD}"/>
              </a:ext>
            </a:extLst>
          </p:cNvPr>
          <p:cNvSpPr txBox="1">
            <a:spLocks/>
          </p:cNvSpPr>
          <p:nvPr/>
        </p:nvSpPr>
        <p:spPr>
          <a:xfrm>
            <a:off x="655425" y="2467301"/>
            <a:ext cx="10961319" cy="37343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Чтобы подписать блок, нам будет нужен секретный ключ (который мы придумали ранее) и </a:t>
            </a:r>
            <a:r>
              <a:rPr lang="ru-RU" sz="4000" b="0" dirty="0" err="1">
                <a:latin typeface="Exo 2.0" pitchFamily="2" charset="0"/>
                <a:cs typeface="Times New Roman" panose="02020603050405020304" pitchFamily="18" charset="0"/>
              </a:rPr>
              <a:t>хеш</a:t>
            </a:r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 блока (который мы посчитали). Подпись блока поможет Виму Вивальди понять, кто добавил блок в цепочку.  </a:t>
            </a:r>
            <a:endParaRPr lang="ru-RU" sz="4000" b="0" dirty="0"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937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A0167-6331-2229-50AC-9C658F722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93703541-B6B3-E32E-25F3-B7B8C1E24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>
            <a:normAutofit/>
          </a:bodyPr>
          <a:lstStyle/>
          <a:p>
            <a:r>
              <a:rPr lang="ru-RU" dirty="0"/>
              <a:t>Подписываем блок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25B196E-B43B-1F6B-32BB-A78639D9695D}"/>
              </a:ext>
            </a:extLst>
          </p:cNvPr>
          <p:cNvSpPr txBox="1">
            <a:spLocks/>
          </p:cNvSpPr>
          <p:nvPr/>
        </p:nvSpPr>
        <p:spPr>
          <a:xfrm>
            <a:off x="999469" y="1982709"/>
            <a:ext cx="10337916" cy="41012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600" b="1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Подпись блока</a:t>
            </a:r>
            <a: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Хеш блока*секретный ключ*ранее задуманное число от 1 до 7</a:t>
            </a:r>
          </a:p>
          <a:p>
            <a:pPr>
              <a:lnSpc>
                <a:spcPct val="150000"/>
              </a:lnSpc>
            </a:pPr>
            <a:endParaRPr lang="ru-RU" sz="3600" kern="100" dirty="0">
              <a:latin typeface="Exo 2.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kern="1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нашем пример это </a:t>
            </a:r>
          </a:p>
          <a:p>
            <a:pPr algn="ctr">
              <a:lnSpc>
                <a:spcPct val="150000"/>
              </a:lnSpc>
            </a:pPr>
            <a:r>
              <a:rPr lang="ru-RU" sz="3600" b="1" kern="100" dirty="0">
                <a:latin typeface="Exo 2.0" pitchFamily="2" charset="0"/>
                <a:cs typeface="Times New Roman" panose="02020603050405020304" pitchFamily="18" charset="0"/>
              </a:rPr>
              <a:t>521 * 2 * 5 = 5210 </a:t>
            </a:r>
          </a:p>
        </p:txBody>
      </p:sp>
    </p:spTree>
    <p:extLst>
      <p:ext uri="{BB962C8B-B14F-4D97-AF65-F5344CB8AC3E}">
        <p14:creationId xmlns:p14="http://schemas.microsoft.com/office/powerpoint/2010/main" val="3991693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2DFEF-09C1-C59C-0F67-BABE24BCF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7647B4-9C79-B478-8838-60CA17B16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ЗАПОЛНЯЕМ КАРТОЧКУ БЛОК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B5A70CB-6D63-7883-7B4C-5612B3B7EADB}"/>
              </a:ext>
            </a:extLst>
          </p:cNvPr>
          <p:cNvSpPr txBox="1">
            <a:spLocks/>
          </p:cNvSpPr>
          <p:nvPr/>
        </p:nvSpPr>
        <p:spPr>
          <a:xfrm>
            <a:off x="655426" y="2467301"/>
            <a:ext cx="10634246" cy="23491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У нас есть всё необходимое для заполнения карточки, и есть бланк карточки.</a:t>
            </a:r>
          </a:p>
          <a:p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Теперь главное не ошибиться</a:t>
            </a:r>
            <a:endParaRPr lang="ru-RU" sz="4000" b="0" dirty="0"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118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E1FD1-940D-4894-4390-FD255808C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B7A8CCA5-9571-B9EB-1DD1-AF86C74F7D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>
            <a:normAutofit fontScale="92500"/>
          </a:bodyPr>
          <a:lstStyle/>
          <a:p>
            <a:r>
              <a:rPr lang="ru-RU" dirty="0"/>
              <a:t>Заполняем карточку блоков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A4472EF-41E0-006D-227D-6C01DEEEA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465698"/>
              </p:ext>
            </p:extLst>
          </p:nvPr>
        </p:nvGraphicFramePr>
        <p:xfrm>
          <a:off x="968721" y="1937442"/>
          <a:ext cx="10293790" cy="448382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744298">
                  <a:extLst>
                    <a:ext uri="{9D8B030D-6E8A-4147-A177-3AD203B41FA5}">
                      <a16:colId xmlns:a16="http://schemas.microsoft.com/office/drawing/2014/main" val="1826787768"/>
                    </a:ext>
                  </a:extLst>
                </a:gridCol>
                <a:gridCol w="6549492">
                  <a:extLst>
                    <a:ext uri="{9D8B030D-6E8A-4147-A177-3AD203B41FA5}">
                      <a16:colId xmlns:a16="http://schemas.microsoft.com/office/drawing/2014/main" val="2658671866"/>
                    </a:ext>
                  </a:extLst>
                </a:gridCol>
              </a:tblGrid>
              <a:tr h="464085"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Номер блока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131429"/>
                  </a:ext>
                </a:extLst>
              </a:tr>
              <a:tr h="464085"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Хеш предыдущего блока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254344"/>
                  </a:ext>
                </a:extLst>
              </a:tr>
              <a:tr h="464085">
                <a:tc>
                  <a:txBody>
                    <a:bodyPr/>
                    <a:lstStyle/>
                    <a:p>
                      <a:r>
                        <a:rPr lang="ru-RU" sz="2800" b="0" kern="100">
                          <a:solidFill>
                            <a:schemeClr val="bg1"/>
                          </a:solidFill>
                          <a:effectLst/>
                        </a:rPr>
                        <a:t>Хеш текущего блока</a:t>
                      </a:r>
                      <a:endParaRPr lang="ru-RU" sz="2800" b="0" i="0" kern="10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521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6510567"/>
                  </a:ext>
                </a:extLst>
              </a:tr>
              <a:tr h="464085">
                <a:tc>
                  <a:txBody>
                    <a:bodyPr/>
                    <a:lstStyle/>
                    <a:p>
                      <a:r>
                        <a:rPr lang="ru-RU" sz="2800" b="0" kern="100">
                          <a:solidFill>
                            <a:schemeClr val="bg1"/>
                          </a:solidFill>
                          <a:effectLst/>
                        </a:rPr>
                        <a:t>Nonce</a:t>
                      </a:r>
                      <a:endParaRPr lang="ru-RU" sz="2800" b="0" i="0" kern="10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9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8702264"/>
                  </a:ext>
                </a:extLst>
              </a:tr>
              <a:tr h="1774043">
                <a:tc>
                  <a:txBody>
                    <a:bodyPr/>
                    <a:lstStyle/>
                    <a:p>
                      <a:r>
                        <a:rPr lang="ru-RU" sz="2800" b="0" kern="100">
                          <a:solidFill>
                            <a:schemeClr val="bg1"/>
                          </a:solidFill>
                          <a:effectLst/>
                        </a:rPr>
                        <a:t>Список транзакций</a:t>
                      </a:r>
                      <a:endParaRPr lang="ru-RU" sz="2800" b="0" i="0" kern="10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Сеть → Майнеры: 1+1+2 монет</a:t>
                      </a:r>
                    </a:p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Илья → Диане: 5 монет</a:t>
                      </a:r>
                    </a:p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Ева → Фёдору: 8 монет</a:t>
                      </a:r>
                    </a:p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Мансур → Глебу: 7 монет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5488385"/>
                  </a:ext>
                </a:extLst>
              </a:tr>
              <a:tr h="464085">
                <a:tc>
                  <a:txBody>
                    <a:bodyPr/>
                    <a:lstStyle/>
                    <a:p>
                      <a:r>
                        <a:rPr lang="ru-RU" sz="2800" b="0" kern="100">
                          <a:solidFill>
                            <a:schemeClr val="bg1"/>
                          </a:solidFill>
                          <a:effectLst/>
                        </a:rPr>
                        <a:t>Подпись</a:t>
                      </a:r>
                      <a:endParaRPr lang="ru-RU" sz="2800" b="0" i="0" kern="10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kern="100" dirty="0">
                          <a:solidFill>
                            <a:schemeClr val="bg1"/>
                          </a:solidFill>
                          <a:effectLst/>
                        </a:rPr>
                        <a:t>5210</a:t>
                      </a:r>
                      <a:endParaRPr lang="ru-RU" sz="2800" b="0" i="0" kern="100" dirty="0">
                        <a:solidFill>
                          <a:schemeClr val="bg1"/>
                        </a:solidFill>
                        <a:effectLst/>
                        <a:latin typeface="Exo 2.0" pitchFamily="2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5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612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7260C-92D8-79BA-281B-4C9AEE2C0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E0E66-4CF7-8C26-8478-FA5793D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ПРОВЕРЯЕМ КАРТОЧКУ БЛОК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62CD4C9-AECE-2B77-4307-7CFABF69F28F}"/>
              </a:ext>
            </a:extLst>
          </p:cNvPr>
          <p:cNvSpPr txBox="1">
            <a:spLocks/>
          </p:cNvSpPr>
          <p:nvPr/>
        </p:nvSpPr>
        <p:spPr>
          <a:xfrm>
            <a:off x="655426" y="2467301"/>
            <a:ext cx="10634246" cy="36890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У нас есть всё необходимое для заполнения карточки, и есть бланк карточки.</a:t>
            </a:r>
          </a:p>
          <a:p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Теперь главное не ошибиться</a:t>
            </a:r>
          </a:p>
          <a:p>
            <a:endParaRPr lang="ru-RU" sz="4000" b="0" dirty="0">
              <a:latin typeface="Exo 2.0" pitchFamily="2" charset="0"/>
              <a:cs typeface="Times New Roman" panose="02020603050405020304" pitchFamily="18" charset="0"/>
            </a:endParaRPr>
          </a:p>
          <a:p>
            <a:r>
              <a:rPr lang="ru-RU" sz="4000" b="0" dirty="0">
                <a:latin typeface="Exo 2.0" pitchFamily="2" charset="0"/>
              </a:rPr>
              <a:t>Карточки проверяют все команды!</a:t>
            </a:r>
          </a:p>
        </p:txBody>
      </p:sp>
    </p:spTree>
    <p:extLst>
      <p:ext uri="{BB962C8B-B14F-4D97-AF65-F5344CB8AC3E}">
        <p14:creationId xmlns:p14="http://schemas.microsoft.com/office/powerpoint/2010/main" val="36840433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547A2-139C-371A-216B-179A1CAEE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D4D9C953-0D40-D23F-8B3B-ECD1B0E36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8" y="1081449"/>
            <a:ext cx="4941875" cy="604644"/>
          </a:xfrm>
        </p:spPr>
        <p:txBody>
          <a:bodyPr>
            <a:normAutofit/>
          </a:bodyPr>
          <a:lstStyle/>
          <a:p>
            <a:r>
              <a:rPr lang="ru-RU" dirty="0"/>
              <a:t>Параметры проверки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97EBFE-2807-9E5F-9E11-D0658BDE4A55}"/>
              </a:ext>
            </a:extLst>
          </p:cNvPr>
          <p:cNvSpPr txBox="1"/>
          <p:nvPr/>
        </p:nvSpPr>
        <p:spPr>
          <a:xfrm>
            <a:off x="736348" y="2172831"/>
            <a:ext cx="1071930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Правильность </a:t>
            </a:r>
            <a:r>
              <a:rPr lang="ru-RU" sz="2800" kern="100" dirty="0" err="1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хеша</a:t>
            </a:r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предыдущего блока </a:t>
            </a:r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(они должны совпадать).</a:t>
            </a:r>
          </a:p>
          <a:p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Правильность </a:t>
            </a:r>
            <a:r>
              <a:rPr lang="ru-RU" sz="2800" b="1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расчёта </a:t>
            </a:r>
            <a:r>
              <a:rPr lang="ru-RU" sz="2800" b="1" kern="100" dirty="0" err="1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хеша</a:t>
            </a:r>
            <a:r>
              <a:rPr lang="ru-RU" sz="2800" b="1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текущего блока.</a:t>
            </a:r>
          </a:p>
          <a:p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Правильность </a:t>
            </a:r>
            <a:r>
              <a:rPr lang="ru-RU" sz="2800" b="1" kern="100" dirty="0" err="1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Nonce</a:t>
            </a:r>
            <a:r>
              <a:rPr lang="ru-RU" sz="28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kern="100" dirty="0" err="1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Nonce</a:t>
            </a:r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Хеш делится на 10 без остатка.</a:t>
            </a:r>
          </a:p>
          <a:p>
            <a:r>
              <a:rPr lang="ru-RU" sz="2800" kern="1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Наличие средств у отправителей транзакций на момент её проведения.</a:t>
            </a:r>
          </a:p>
          <a:p>
            <a:r>
              <a:rPr lang="ru-RU" sz="28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Соответствие подписи (подпись=</a:t>
            </a:r>
            <a:r>
              <a:rPr lang="ru-RU" sz="2800" dirty="0" err="1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хеш</a:t>
            </a:r>
            <a:r>
              <a:rPr lang="ru-RU" sz="2800" dirty="0">
                <a:solidFill>
                  <a:schemeClr val="bg1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× публичный ключ команды майнеров)</a:t>
            </a:r>
            <a:r>
              <a:rPr lang="ru-RU" sz="2800" dirty="0">
                <a:solidFill>
                  <a:schemeClr val="bg1"/>
                </a:solidFill>
                <a:effectLst/>
                <a:latin typeface="Exo 2.0" pitchFamily="2" charset="0"/>
              </a:rPr>
              <a:t> </a:t>
            </a:r>
            <a:endParaRPr lang="ru-RU" sz="2800" dirty="0">
              <a:solidFill>
                <a:schemeClr val="bg1"/>
              </a:solidFill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489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25B7C-D16A-31C8-1A63-21B9E4AEB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4B86CBA-EC11-271E-A3A1-B01495A87729}"/>
              </a:ext>
            </a:extLst>
          </p:cNvPr>
          <p:cNvSpPr txBox="1">
            <a:spLocks/>
          </p:cNvSpPr>
          <p:nvPr/>
        </p:nvSpPr>
        <p:spPr>
          <a:xfrm>
            <a:off x="682028" y="2922196"/>
            <a:ext cx="5114453" cy="2876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3200" b="0" dirty="0">
                <a:latin typeface="Exo 2.0" pitchFamily="2" charset="0"/>
                <a:cs typeface="Times New Roman" panose="02020603050405020304" pitchFamily="18" charset="0"/>
              </a:rPr>
              <a:t>Команда получает:</a:t>
            </a:r>
          </a:p>
          <a:p>
            <a:r>
              <a:rPr lang="ru-RU" sz="3200" b="0" dirty="0">
                <a:latin typeface="Exo 2.0" pitchFamily="2" charset="0"/>
                <a:cs typeface="Times New Roman" panose="02020603050405020304" pitchFamily="18" charset="0"/>
              </a:rPr>
              <a:t>- вознаграждение в 5 монет</a:t>
            </a:r>
          </a:p>
          <a:p>
            <a:r>
              <a:rPr lang="ru-RU" sz="3200" b="0" dirty="0">
                <a:latin typeface="Exo 2.0" pitchFamily="2" charset="0"/>
                <a:cs typeface="Times New Roman" panose="02020603050405020304" pitchFamily="18" charset="0"/>
              </a:rPr>
              <a:t>- комиссию</a:t>
            </a:r>
          </a:p>
          <a:p>
            <a:r>
              <a:rPr lang="ru-RU" sz="3200" b="0" dirty="0">
                <a:latin typeface="Exo 2.0" pitchFamily="2" charset="0"/>
                <a:cs typeface="Times New Roman" panose="02020603050405020304" pitchFamily="18" charset="0"/>
              </a:rPr>
              <a:t>- её блок добавляется в цепочку</a:t>
            </a:r>
          </a:p>
        </p:txBody>
      </p:sp>
      <p:pic>
        <p:nvPicPr>
          <p:cNvPr id="7" name="Рисунок 6" descr="Флажок со сплошной заливкой">
            <a:extLst>
              <a:ext uri="{FF2B5EF4-FFF2-40B4-BE49-F238E27FC236}">
                <a16:creationId xmlns:a16="http://schemas.microsoft.com/office/drawing/2014/main" id="{82A21C41-DA6D-A038-AC45-7DBAB6FF1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75302" y="1260695"/>
            <a:ext cx="1589073" cy="1589073"/>
          </a:xfrm>
          <a:prstGeom prst="rect">
            <a:avLst/>
          </a:prstGeom>
        </p:spPr>
      </p:pic>
      <p:pic>
        <p:nvPicPr>
          <p:cNvPr id="9" name="Рисунок 8" descr="Закрыть со сплошной заливкой">
            <a:extLst>
              <a:ext uri="{FF2B5EF4-FFF2-40B4-BE49-F238E27FC236}">
                <a16:creationId xmlns:a16="http://schemas.microsoft.com/office/drawing/2014/main" id="{5BE0CD81-1E30-2950-4C94-C5881F7857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66663" y="1400269"/>
            <a:ext cx="1521927" cy="1521927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8AA892EF-F010-3040-01B9-3DB73B2E2EB3}"/>
              </a:ext>
            </a:extLst>
          </p:cNvPr>
          <p:cNvSpPr txBox="1">
            <a:spLocks/>
          </p:cNvSpPr>
          <p:nvPr/>
        </p:nvSpPr>
        <p:spPr>
          <a:xfrm>
            <a:off x="6473983" y="2644366"/>
            <a:ext cx="5114453" cy="2876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3200" b="0" dirty="0">
                <a:latin typeface="Exo 2.0" pitchFamily="2" charset="0"/>
                <a:cs typeface="Times New Roman" panose="02020603050405020304" pitchFamily="18" charset="0"/>
              </a:rPr>
              <a:t>Команда теряет 5 монет</a:t>
            </a:r>
          </a:p>
          <a:p>
            <a:endParaRPr lang="ru-RU" sz="3200" b="0" dirty="0">
              <a:latin typeface="Exo 2.0" pitchFamily="2" charset="0"/>
              <a:cs typeface="Times New Roman" panose="02020603050405020304" pitchFamily="18" charset="0"/>
            </a:endParaRPr>
          </a:p>
          <a:p>
            <a:r>
              <a:rPr lang="ru-RU" sz="3200" b="0">
                <a:latin typeface="Exo 2.0" pitchFamily="2" charset="0"/>
                <a:cs typeface="Times New Roman" panose="02020603050405020304" pitchFamily="18" charset="0"/>
              </a:rPr>
              <a:t>Транзакции </a:t>
            </a:r>
            <a:r>
              <a:rPr lang="ru-RU" sz="3200" b="0" dirty="0">
                <a:latin typeface="Exo 2.0" pitchFamily="2" charset="0"/>
                <a:cs typeface="Times New Roman" panose="02020603050405020304" pitchFamily="18" charset="0"/>
              </a:rPr>
              <a:t>блока возвращаются на доску и доступны для обработки</a:t>
            </a:r>
          </a:p>
        </p:txBody>
      </p:sp>
    </p:spTree>
    <p:extLst>
      <p:ext uri="{BB962C8B-B14F-4D97-AF65-F5344CB8AC3E}">
        <p14:creationId xmlns:p14="http://schemas.microsoft.com/office/powerpoint/2010/main" val="3210598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A6F16-7C7A-3020-AE08-FDB77C1D2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7873308-F09D-D4E4-FC56-D5AE43A20A67}"/>
              </a:ext>
            </a:extLst>
          </p:cNvPr>
          <p:cNvSpPr txBox="1">
            <a:spLocks/>
          </p:cNvSpPr>
          <p:nvPr/>
        </p:nvSpPr>
        <p:spPr>
          <a:xfrm>
            <a:off x="507126" y="1497169"/>
            <a:ext cx="10800524" cy="38636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dirty="0">
                <a:latin typeface="Exo 2.0" pitchFamily="2" charset="0"/>
              </a:rPr>
              <a:t>Каждая команда — это команда </a:t>
            </a:r>
            <a:r>
              <a:rPr lang="ru-RU" dirty="0">
                <a:solidFill>
                  <a:srgbClr val="B299C9"/>
                </a:solidFill>
                <a:latin typeface="Exo 2.0" pitchFamily="2" charset="0"/>
              </a:rPr>
              <a:t>майнеров</a:t>
            </a:r>
            <a:r>
              <a:rPr lang="ru-RU" dirty="0">
                <a:latin typeface="Exo 2.0" pitchFamily="2" charset="0"/>
              </a:rPr>
              <a:t>.</a:t>
            </a:r>
          </a:p>
          <a:p>
            <a:endParaRPr lang="ru-RU" dirty="0">
              <a:latin typeface="Exo 2.0" pitchFamily="2" charset="0"/>
            </a:endParaRPr>
          </a:p>
          <a:p>
            <a:r>
              <a:rPr lang="ru-RU" dirty="0">
                <a:solidFill>
                  <a:srgbClr val="B299C9"/>
                </a:solidFill>
                <a:latin typeface="Exo 2.0" pitchFamily="2" charset="0"/>
              </a:rPr>
              <a:t>Майнеры</a:t>
            </a:r>
            <a:r>
              <a:rPr lang="ru-RU" dirty="0">
                <a:latin typeface="Exo 2.0" pitchFamily="2" charset="0"/>
              </a:rPr>
              <a:t> собирают несколько </a:t>
            </a:r>
            <a:r>
              <a:rPr lang="ru-RU" dirty="0">
                <a:solidFill>
                  <a:srgbClr val="B299C9"/>
                </a:solidFill>
                <a:latin typeface="Exo 2.0" pitchFamily="2" charset="0"/>
              </a:rPr>
              <a:t>транзакций</a:t>
            </a:r>
            <a:r>
              <a:rPr lang="ru-RU" dirty="0">
                <a:latin typeface="Exo 2.0" pitchFamily="2" charset="0"/>
              </a:rPr>
              <a:t> в один </a:t>
            </a:r>
            <a:r>
              <a:rPr lang="ru-RU" dirty="0">
                <a:solidFill>
                  <a:srgbClr val="B299C9"/>
                </a:solidFill>
                <a:latin typeface="Exo 2.0" pitchFamily="2" charset="0"/>
              </a:rPr>
              <a:t>блок</a:t>
            </a:r>
            <a:r>
              <a:rPr lang="ru-RU" dirty="0">
                <a:latin typeface="Exo 2.0" pitchFamily="2" charset="0"/>
              </a:rPr>
              <a:t> и добавляют его в единую цепочку блоков.</a:t>
            </a:r>
          </a:p>
        </p:txBody>
      </p:sp>
    </p:spTree>
    <p:extLst>
      <p:ext uri="{BB962C8B-B14F-4D97-AF65-F5344CB8AC3E}">
        <p14:creationId xmlns:p14="http://schemas.microsoft.com/office/powerpoint/2010/main" val="50416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30CA9-5B25-C55C-7378-59A85FCB7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FC2AA45-B1E5-5B33-9F0B-C08F9D764402}"/>
              </a:ext>
            </a:extLst>
          </p:cNvPr>
          <p:cNvSpPr txBox="1">
            <a:spLocks/>
          </p:cNvSpPr>
          <p:nvPr/>
        </p:nvSpPr>
        <p:spPr>
          <a:xfrm>
            <a:off x="442732" y="1078928"/>
            <a:ext cx="10800524" cy="5270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создания </a:t>
            </a:r>
            <a:r>
              <a:rPr lang="ru-RU" sz="4000" b="1" dirty="0">
                <a:solidFill>
                  <a:srgbClr val="B299C9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блока</a:t>
            </a:r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требуется:</a:t>
            </a:r>
          </a:p>
          <a:p>
            <a:endParaRPr lang="ru-RU" sz="4000" dirty="0">
              <a:effectLst/>
              <a:latin typeface="Exo 2.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провести математические операции с </a:t>
            </a:r>
            <a:r>
              <a:rPr lang="ru-RU" sz="4000" b="1" dirty="0">
                <a:solidFill>
                  <a:srgbClr val="B299C9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транзакциями</a:t>
            </a:r>
            <a:r>
              <a:rPr lang="ru-RU" sz="4000" b="1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4000" dirty="0">
              <a:effectLst/>
              <a:latin typeface="Exo 2.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записать </a:t>
            </a:r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в </a:t>
            </a:r>
            <a:r>
              <a:rPr lang="ru-RU" sz="4000" b="1" dirty="0">
                <a:solidFill>
                  <a:srgbClr val="B299C9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блок</a:t>
            </a:r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определённым образом.</a:t>
            </a:r>
          </a:p>
          <a:p>
            <a:endParaRPr lang="ru-RU" sz="4000" dirty="0">
              <a:effectLst/>
              <a:latin typeface="Exo 2.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этого </a:t>
            </a:r>
            <a:r>
              <a:rPr lang="ru-RU" sz="4000" b="1" dirty="0">
                <a:solidFill>
                  <a:srgbClr val="B299C9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блок</a:t>
            </a:r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можно отправить на проверку. </a:t>
            </a:r>
            <a:endParaRPr lang="ru-RU" sz="4000" dirty="0"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19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6CE5D-F1DF-034E-DCEF-CA85C52C9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FB96D7D-1DEB-DA3F-1D38-D446CA5A3C5C}"/>
              </a:ext>
            </a:extLst>
          </p:cNvPr>
          <p:cNvSpPr txBox="1">
            <a:spLocks/>
          </p:cNvSpPr>
          <p:nvPr/>
        </p:nvSpPr>
        <p:spPr>
          <a:xfrm>
            <a:off x="790462" y="1426657"/>
            <a:ext cx="11186890" cy="4793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Проверкой </a:t>
            </a:r>
            <a:r>
              <a:rPr lang="ru-RU" sz="4000" dirty="0">
                <a:solidFill>
                  <a:srgbClr val="B299C9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блока</a:t>
            </a:r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занимаются сами </a:t>
            </a:r>
            <a:r>
              <a:rPr lang="ru-RU" sz="4000" dirty="0">
                <a:solidFill>
                  <a:srgbClr val="B299C9"/>
                </a:solidFill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майнеры</a:t>
            </a:r>
            <a:r>
              <a:rPr lang="ru-RU" sz="4000" dirty="0">
                <a:effectLst/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000" dirty="0">
              <a:latin typeface="Exo 2.0" pitchFamily="2" charset="0"/>
            </a:endParaRPr>
          </a:p>
          <a:p>
            <a:r>
              <a:rPr lang="ru-RU" sz="4000" dirty="0">
                <a:latin typeface="Exo 2.0" pitchFamily="2" charset="0"/>
              </a:rPr>
              <a:t>Только проверенные </a:t>
            </a:r>
            <a:r>
              <a:rPr lang="ru-RU" sz="4000" dirty="0">
                <a:solidFill>
                  <a:srgbClr val="B299C9"/>
                </a:solidFill>
                <a:latin typeface="Exo 2.0" pitchFamily="2" charset="0"/>
              </a:rPr>
              <a:t>блоки</a:t>
            </a:r>
            <a:r>
              <a:rPr lang="ru-RU" sz="4000" dirty="0">
                <a:latin typeface="Exo 2.0" pitchFamily="2" charset="0"/>
              </a:rPr>
              <a:t> отправляются в </a:t>
            </a:r>
            <a:r>
              <a:rPr lang="ru-RU" sz="4000" dirty="0">
                <a:solidFill>
                  <a:srgbClr val="B299C9"/>
                </a:solidFill>
                <a:latin typeface="Exo 2.0" pitchFamily="2" charset="0"/>
              </a:rPr>
              <a:t>цепочку</a:t>
            </a:r>
            <a:r>
              <a:rPr lang="ru-RU" sz="4000" dirty="0">
                <a:latin typeface="Exo 2.0" pitchFamily="2" charset="0"/>
              </a:rPr>
              <a:t>. </a:t>
            </a:r>
          </a:p>
          <a:p>
            <a:endParaRPr lang="ru-RU" sz="4000" dirty="0">
              <a:latin typeface="Exo 2.0" pitchFamily="2" charset="0"/>
            </a:endParaRPr>
          </a:p>
          <a:p>
            <a:r>
              <a:rPr lang="ru-RU" sz="4000" dirty="0">
                <a:latin typeface="Exo 2.0" pitchFamily="2" charset="0"/>
              </a:rPr>
              <a:t>За </a:t>
            </a:r>
            <a:r>
              <a:rPr lang="ru-RU" sz="4000" dirty="0">
                <a:solidFill>
                  <a:srgbClr val="B299C9"/>
                </a:solidFill>
                <a:latin typeface="Exo 2.0" pitchFamily="2" charset="0"/>
              </a:rPr>
              <a:t>каждый успешно</a:t>
            </a:r>
            <a:r>
              <a:rPr lang="ru-RU" sz="4000" dirty="0">
                <a:latin typeface="Exo 2.0" pitchFamily="2" charset="0"/>
              </a:rPr>
              <a:t> </a:t>
            </a:r>
            <a:r>
              <a:rPr lang="ru-RU" sz="4000" dirty="0">
                <a:solidFill>
                  <a:srgbClr val="B299C9"/>
                </a:solidFill>
                <a:latin typeface="Exo 2.0" pitchFamily="2" charset="0"/>
              </a:rPr>
              <a:t>добавленный</a:t>
            </a:r>
            <a:r>
              <a:rPr lang="ru-RU" sz="4000" dirty="0">
                <a:latin typeface="Exo 2.0" pitchFamily="2" charset="0"/>
              </a:rPr>
              <a:t> к цепочке </a:t>
            </a:r>
            <a:r>
              <a:rPr lang="ru-RU" sz="4000" dirty="0">
                <a:solidFill>
                  <a:srgbClr val="B299C9"/>
                </a:solidFill>
                <a:latin typeface="Exo 2.0" pitchFamily="2" charset="0"/>
              </a:rPr>
              <a:t>блок </a:t>
            </a:r>
            <a:r>
              <a:rPr lang="ru-RU" sz="4000" dirty="0">
                <a:latin typeface="Exo 2.0" pitchFamily="2" charset="0"/>
              </a:rPr>
              <a:t>майнеры получают </a:t>
            </a:r>
            <a:r>
              <a:rPr lang="ru-RU" sz="4000" dirty="0">
                <a:solidFill>
                  <a:srgbClr val="B299C9"/>
                </a:solidFill>
                <a:latin typeface="Exo 2.0" pitchFamily="2" charset="0"/>
              </a:rPr>
              <a:t>вознаграждение</a:t>
            </a:r>
            <a:endParaRPr lang="ru-RU" sz="4000" dirty="0"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1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8F108-2341-77AF-D42F-0BBFD508D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7A82E8-5866-1759-7CD5-6537CDC3A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373086"/>
            <a:ext cx="4648200" cy="1149157"/>
          </a:xfrm>
        </p:spPr>
        <p:txBody>
          <a:bodyPr>
            <a:normAutofit/>
          </a:bodyPr>
          <a:lstStyle/>
          <a:p>
            <a:r>
              <a:rPr lang="ru-RU" sz="7200" b="1" dirty="0">
                <a:latin typeface="Inter"/>
              </a:rPr>
              <a:t>Сыграем?!</a:t>
            </a:r>
            <a:endParaRPr lang="ru-RU" sz="7200" dirty="0"/>
          </a:p>
        </p:txBody>
      </p:sp>
      <p:pic>
        <p:nvPicPr>
          <p:cNvPr id="3" name="Рисунок 2" descr="Изображение выглядит как кот, графическая вставка, мультфильм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83405BA2-F423-5003-E821-6348B59E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58268">
            <a:off x="12484818" y="2465708"/>
            <a:ext cx="5857041" cy="6549306"/>
          </a:xfrm>
          <a:prstGeom prst="rect">
            <a:avLst/>
          </a:prstGeom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D3B7C22E-D1F1-EF5F-52D3-23EC512DD9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17260"/>
            <a:ext cx="5435851" cy="1460243"/>
          </a:xfrm>
        </p:spPr>
        <p:txBody>
          <a:bodyPr>
            <a:normAutofit/>
          </a:bodyPr>
          <a:lstStyle/>
          <a:p>
            <a:r>
              <a:rPr lang="ru-RU" sz="4400" dirty="0"/>
              <a:t>Но сначала изучим правила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293072-02D6-164C-9F76-03345E8F6368}"/>
              </a:ext>
            </a:extLst>
          </p:cNvPr>
          <p:cNvSpPr txBox="1"/>
          <p:nvPr/>
        </p:nvSpPr>
        <p:spPr>
          <a:xfrm>
            <a:off x="3113314" y="55081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45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18 0.54792 L -0.37642 -0.02871 " pathEditMode="fixed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12" y="-2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7C63B-BBAD-3F63-3066-DF7585ECF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СОЗДАДИМ КЛЮЧИ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8AF88D1-A8BB-E78B-817C-392CDCC93512}"/>
              </a:ext>
            </a:extLst>
          </p:cNvPr>
          <p:cNvSpPr txBox="1">
            <a:spLocks/>
          </p:cNvSpPr>
          <p:nvPr/>
        </p:nvSpPr>
        <p:spPr>
          <a:xfrm>
            <a:off x="920371" y="2305652"/>
            <a:ext cx="10849134" cy="3959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ru-RU" sz="3400" b="0" dirty="0">
              <a:solidFill>
                <a:schemeClr val="tx1">
                  <a:lumMod val="85000"/>
                  <a:lumOff val="15000"/>
                </a:schemeClr>
              </a:solidFill>
              <a:latin typeface="Exo 2.0" pitchFamily="2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FF395FB-40E9-53D1-157F-2F4A9218FEAD}"/>
              </a:ext>
            </a:extLst>
          </p:cNvPr>
          <p:cNvSpPr txBox="1">
            <a:spLocks/>
          </p:cNvSpPr>
          <p:nvPr/>
        </p:nvSpPr>
        <p:spPr>
          <a:xfrm>
            <a:off x="655425" y="2467301"/>
            <a:ext cx="10961319" cy="36981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r>
              <a:rPr lang="ru-RU" sz="4000" b="0" dirty="0">
                <a:latin typeface="Exo 2.0" pitchFamily="2" charset="0"/>
                <a:cs typeface="Times New Roman" panose="02020603050405020304" pitchFamily="18" charset="0"/>
              </a:rPr>
              <a:t>Ключи помогут нам подписать блок, чтобы остальные майнеры (и Вим Вивальди) знали, кто именно добавил блок в цепочку и кто получит за него вознаграждение</a:t>
            </a:r>
            <a:endParaRPr lang="ru-RU" sz="4000" b="0" dirty="0"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066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B6437-BC5A-993B-4805-75404A3F60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2994C8D-122D-7272-5707-54CC91AC7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72519" y="1081449"/>
            <a:ext cx="3666128" cy="604644"/>
          </a:xfrm>
        </p:spPr>
        <p:txBody>
          <a:bodyPr/>
          <a:lstStyle/>
          <a:p>
            <a:r>
              <a:rPr lang="ru-RU" dirty="0"/>
              <a:t>Как создать ключи?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116D653-C460-B37C-6AF5-AD7C98D9F6F9}"/>
              </a:ext>
            </a:extLst>
          </p:cNvPr>
          <p:cNvSpPr txBox="1">
            <a:spLocks/>
          </p:cNvSpPr>
          <p:nvPr/>
        </p:nvSpPr>
        <p:spPr>
          <a:xfrm>
            <a:off x="671432" y="2137390"/>
            <a:ext cx="11116179" cy="4381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4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Секретный ключ: </a:t>
            </a:r>
            <a:r>
              <a:rPr lang="ru-RU" sz="3000" b="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любое целое число от 1 до 20 </a:t>
            </a:r>
          </a:p>
          <a:p>
            <a:pPr>
              <a:lnSpc>
                <a:spcPct val="150000"/>
              </a:lnSpc>
            </a:pPr>
            <a:r>
              <a:rPr lang="ru-RU" sz="4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Публичный ключ: </a:t>
            </a:r>
            <a:r>
              <a:rPr lang="ru-RU" sz="30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секретный ключ*</a:t>
            </a:r>
            <a:r>
              <a:rPr lang="ru-RU" sz="3000" b="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целое число от 1 до 7</a:t>
            </a:r>
          </a:p>
          <a:p>
            <a:pPr>
              <a:lnSpc>
                <a:spcPct val="150000"/>
              </a:lnSpc>
            </a:pPr>
            <a:r>
              <a:rPr lang="ru-RU" sz="3400" b="0" kern="100" dirty="0">
                <a:solidFill>
                  <a:schemeClr val="bg1"/>
                </a:solidFill>
                <a:latin typeface="Exo 2.0" pitchFamily="2" charset="0"/>
                <a:cs typeface="Times New Roman" panose="02020603050405020304" pitchFamily="18" charset="0"/>
              </a:rPr>
              <a:t>Например:</a:t>
            </a:r>
          </a:p>
          <a:p>
            <a:pPr algn="ctr">
              <a:lnSpc>
                <a:spcPct val="150000"/>
              </a:lnSpc>
            </a:pPr>
            <a:r>
              <a:rPr lang="ru-RU" sz="36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Секретный ключ: </a:t>
            </a:r>
            <a:r>
              <a:rPr lang="ru-RU" sz="3600" b="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>
              <a:lnSpc>
                <a:spcPct val="150000"/>
              </a:lnSpc>
            </a:pPr>
            <a:r>
              <a:rPr lang="ru-RU" sz="360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Публичный ключ: </a:t>
            </a:r>
            <a:r>
              <a:rPr lang="ru-RU" sz="3600" b="0" kern="100" dirty="0">
                <a:solidFill>
                  <a:schemeClr val="bg1"/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(2*5)</a:t>
            </a:r>
            <a:endParaRPr lang="ru-RU" sz="3400" b="0" dirty="0">
              <a:solidFill>
                <a:schemeClr val="bg1"/>
              </a:solidFill>
              <a:latin typeface="Exo 2.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66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7F400-285A-C00C-9C5A-CD0D1BE24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C2ACD-0A86-C7DB-D6D5-9DD501EE1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ВЫБИРАЕМ ТРАНЗАКЦИИ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2D5B180-B093-FB32-5D1B-4DFC85339210}"/>
              </a:ext>
            </a:extLst>
          </p:cNvPr>
          <p:cNvSpPr txBox="1">
            <a:spLocks/>
          </p:cNvSpPr>
          <p:nvPr/>
        </p:nvSpPr>
        <p:spPr>
          <a:xfrm>
            <a:off x="884157" y="2622524"/>
            <a:ext cx="5690507" cy="2772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5B2D80"/>
                </a:solidFill>
                <a:latin typeface="Exo 20 Medium" pitchFamily="2" charset="77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4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Илья → Диане: 5</a:t>
            </a:r>
            <a:br>
              <a:rPr lang="ru-RU" sz="4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Ева → Фёдору: 8</a:t>
            </a:r>
            <a:br>
              <a:rPr lang="ru-RU" sz="4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Мансур → Глебу: 7</a:t>
            </a:r>
            <a:endParaRPr lang="ru-RU" sz="9600" dirty="0">
              <a:solidFill>
                <a:schemeClr val="tx1">
                  <a:lumMod val="85000"/>
                  <a:lumOff val="15000"/>
                </a:schemeClr>
              </a:solidFill>
              <a:latin typeface="Exo 2.0" pitchFamily="2" charset="0"/>
            </a:endParaRPr>
          </a:p>
        </p:txBody>
      </p:sp>
      <p:sp>
        <p:nvSpPr>
          <p:cNvPr id="5" name="Закрывающая фигурная скобка 4">
            <a:extLst>
              <a:ext uri="{FF2B5EF4-FFF2-40B4-BE49-F238E27FC236}">
                <a16:creationId xmlns:a16="http://schemas.microsoft.com/office/drawing/2014/main" id="{AE4289C3-0E8C-0C83-7441-14E5AB1E77DC}"/>
              </a:ext>
            </a:extLst>
          </p:cNvPr>
          <p:cNvSpPr/>
          <p:nvPr/>
        </p:nvSpPr>
        <p:spPr>
          <a:xfrm>
            <a:off x="6574664" y="2622524"/>
            <a:ext cx="772733" cy="2863876"/>
          </a:xfrm>
          <a:prstGeom prst="rightBrace">
            <a:avLst/>
          </a:prstGeom>
          <a:ln w="38100">
            <a:solidFill>
              <a:srgbClr val="5B2D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930DDE-4023-3551-8596-46835954579A}"/>
              </a:ext>
            </a:extLst>
          </p:cNvPr>
          <p:cNvSpPr txBox="1"/>
          <p:nvPr/>
        </p:nvSpPr>
        <p:spPr>
          <a:xfrm>
            <a:off x="8139448" y="3700519"/>
            <a:ext cx="1777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Exo 2.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БЛОК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14052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1022</Words>
  <Application>Microsoft Macintosh PowerPoint</Application>
  <PresentationFormat>Широкоэкранный</PresentationFormat>
  <Paragraphs>160</Paragraphs>
  <Slides>27</Slides>
  <Notes>10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7" baseType="lpstr">
      <vt:lpstr>Aptos</vt:lpstr>
      <vt:lpstr>Arial</vt:lpstr>
      <vt:lpstr>Calibri</vt:lpstr>
      <vt:lpstr>Calibri Light</vt:lpstr>
      <vt:lpstr>Cambria Math</vt:lpstr>
      <vt:lpstr>Exo 2.0</vt:lpstr>
      <vt:lpstr>Exo 2.0 Light</vt:lpstr>
      <vt:lpstr>Exo 20 Medium</vt:lpstr>
      <vt:lpstr>Inter</vt:lpstr>
      <vt:lpstr>Office Theme</vt:lpstr>
      <vt:lpstr>Блокчейн-игра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Сыграем?!</vt:lpstr>
      <vt:lpstr>1. СОЗДАДИМ КЛЮЧИ</vt:lpstr>
      <vt:lpstr>Презентация PowerPoint</vt:lpstr>
      <vt:lpstr>2. ВЫБИРАЕМ ТРАНЗАКЦИИ</vt:lpstr>
      <vt:lpstr>1. Илья → Диане. 5</vt:lpstr>
      <vt:lpstr>2. СЧИТАЕМ ХЕШ БЛОКА</vt:lpstr>
      <vt:lpstr>ХБлокN = ХТр1+ ХТр2+ ХТр3+ Хвозн+ ХБлокN-1</vt:lpstr>
      <vt:lpstr>1. Илья → Диане. 5</vt:lpstr>
      <vt:lpstr>Презентация PowerPoint</vt:lpstr>
      <vt:lpstr>Вимме → [Мы]: сумма вознаграждения</vt:lpstr>
      <vt:lpstr>Хеш транзакции вознаграждения</vt:lpstr>
      <vt:lpstr>Презентация PowerPoint</vt:lpstr>
      <vt:lpstr>Презентация PowerPoint</vt:lpstr>
      <vt:lpstr>3. СЧИТАЕМ NONCE</vt:lpstr>
      <vt:lpstr>Презентация PowerPoint</vt:lpstr>
      <vt:lpstr>4. ПОДПИСЫВАЕМ БЛОК</vt:lpstr>
      <vt:lpstr>Презентация PowerPoint</vt:lpstr>
      <vt:lpstr>5. ЗАПОЛНЯЕМ КАРТОЧКУ БЛОК</vt:lpstr>
      <vt:lpstr>Презентация PowerPoint</vt:lpstr>
      <vt:lpstr>6. ПРОВЕРЯЕМ КАРТОЧКУ БЛОК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Георгий Путра</dc:creator>
  <cp:lastModifiedBy>Andrey Tiaglyy</cp:lastModifiedBy>
  <cp:revision>20</cp:revision>
  <dcterms:created xsi:type="dcterms:W3CDTF">2023-03-09T09:23:01Z</dcterms:created>
  <dcterms:modified xsi:type="dcterms:W3CDTF">2025-03-10T10:51:16Z</dcterms:modified>
</cp:coreProperties>
</file>