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  <p:sldMasterId id="2147483654" r:id="rId2"/>
  </p:sldMasterIdLst>
  <p:notesMasterIdLst>
    <p:notesMasterId r:id="rId40"/>
  </p:notesMasterIdLst>
  <p:sldIdLst>
    <p:sldId id="761" r:id="rId3"/>
    <p:sldId id="733" r:id="rId4"/>
    <p:sldId id="734" r:id="rId5"/>
    <p:sldId id="742" r:id="rId6"/>
    <p:sldId id="743" r:id="rId7"/>
    <p:sldId id="735" r:id="rId8"/>
    <p:sldId id="738" r:id="rId9"/>
    <p:sldId id="737" r:id="rId10"/>
    <p:sldId id="282" r:id="rId11"/>
    <p:sldId id="744" r:id="rId12"/>
    <p:sldId id="745" r:id="rId13"/>
    <p:sldId id="746" r:id="rId14"/>
    <p:sldId id="723" r:id="rId15"/>
    <p:sldId id="719" r:id="rId16"/>
    <p:sldId id="721" r:id="rId17"/>
    <p:sldId id="722" r:id="rId18"/>
    <p:sldId id="732" r:id="rId19"/>
    <p:sldId id="748" r:id="rId20"/>
    <p:sldId id="749" r:id="rId21"/>
    <p:sldId id="731" r:id="rId22"/>
    <p:sldId id="758" r:id="rId23"/>
    <p:sldId id="725" r:id="rId24"/>
    <p:sldId id="759" r:id="rId25"/>
    <p:sldId id="727" r:id="rId26"/>
    <p:sldId id="754" r:id="rId27"/>
    <p:sldId id="728" r:id="rId28"/>
    <p:sldId id="755" r:id="rId29"/>
    <p:sldId id="729" r:id="rId30"/>
    <p:sldId id="756" r:id="rId31"/>
    <p:sldId id="726" r:id="rId32"/>
    <p:sldId id="760" r:id="rId33"/>
    <p:sldId id="730" r:id="rId34"/>
    <p:sldId id="757" r:id="rId35"/>
    <p:sldId id="747" r:id="rId36"/>
    <p:sldId id="287" r:id="rId37"/>
    <p:sldId id="705" r:id="rId38"/>
    <p:sldId id="290" r:id="rId39"/>
  </p:sldIdLst>
  <p:sldSz cx="12192000" cy="6858000"/>
  <p:notesSz cx="6858000" cy="9144000"/>
  <p:embeddedFontLst>
    <p:embeddedFont>
      <p:font typeface="Exo 2" pitchFamily="2" charset="-52"/>
      <p:regular r:id="rId41"/>
      <p:bold r:id="rId42"/>
      <p:italic r:id="rId43"/>
      <p:boldItalic r:id="rId44"/>
    </p:embeddedFont>
    <p:embeddedFont>
      <p:font typeface="Exo 2 Medium" pitchFamily="2" charset="-52"/>
      <p:regular r:id="rId45"/>
      <p:bold r:id="rId46"/>
      <p:italic r:id="rId47"/>
      <p:boldItalic r:id="rId48"/>
    </p:embeddedFont>
    <p:embeddedFont>
      <p:font typeface="Exo 2.0" panose="020B0604020202020204" charset="-52"/>
      <p:regular r:id="rId49"/>
      <p:bold r:id="rId50"/>
      <p: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2" roundtripDataSignature="AMtx7mjKZgJf2ra+FXZK0y06Vq2LNfhD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2663"/>
    <a:srgbClr val="896FAE"/>
    <a:srgbClr val="79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50"/>
  </p:normalViewPr>
  <p:slideViewPr>
    <p:cSldViewPr snapToGrid="0" showGuides="1">
      <p:cViewPr varScale="1">
        <p:scale>
          <a:sx n="79" d="100"/>
          <a:sy n="79" d="100"/>
        </p:scale>
        <p:origin x="902" y="72"/>
      </p:cViewPr>
      <p:guideLst>
        <p:guide pos="3840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0" Type="http://schemas.openxmlformats.org/officeDocument/2006/relationships/slide" Target="slides/slide18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a160ee9b6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33a160ee9b6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2845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2A6C94AB-F1FD-DED3-1270-DB179D96D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8A60A95A-3E60-60C8-02DA-DFEEBE0B02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7BFB52DC-EADD-0859-8205-D013453906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7934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C5D2A2C9-9B35-629A-6745-7F787CA95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3832A1D6-3F22-9EE4-0278-7A5480560A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600FA183-2BAD-810F-AAD4-A14492EC33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9335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71CD762E-1B82-6577-34F9-DF2EDCBC8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84346191-6AA5-5808-03FC-BB66F027D8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F8265C37-154F-9ECE-E204-FB80AAD5C0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4866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EE564B8D-E634-A1A2-2AFE-BA578E1DB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A4FF8CAC-35F7-34D8-E196-1B4E362385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E2F52220-B2A4-AF37-E03D-C5D519FB92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4871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Уважаемые руководители, все Вы проходили корпоративные программы развития, давайте вспомним стандартные практики руководителя, а  также инструменты, через которые они реализуется в работе</a:t>
            </a:r>
          </a:p>
          <a:p>
            <a:endParaRPr lang="ru-RU" dirty="0"/>
          </a:p>
          <a:p>
            <a:r>
              <a:rPr lang="ru-RU" dirty="0"/>
              <a:t>Выводим на экран с небольшими комментариями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D060F-3DE4-4B30-B75E-0B0C8A6677F9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28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c081081ee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2c081081ee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50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>
          <a:extLst>
            <a:ext uri="{FF2B5EF4-FFF2-40B4-BE49-F238E27FC236}">
              <a16:creationId xmlns:a16="http://schemas.microsoft.com/office/drawing/2014/main" id="{108E50A8-870B-B50B-81F6-ABECE3D02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a160ee9b6_3_0:notes">
            <a:extLst>
              <a:ext uri="{FF2B5EF4-FFF2-40B4-BE49-F238E27FC236}">
                <a16:creationId xmlns:a16="http://schemas.microsoft.com/office/drawing/2014/main" id="{B25EDFB4-3E2A-C70D-9C5F-41C31EDEC1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33a160ee9b6_3_0:notes">
            <a:extLst>
              <a:ext uri="{FF2B5EF4-FFF2-40B4-BE49-F238E27FC236}">
                <a16:creationId xmlns:a16="http://schemas.microsoft.com/office/drawing/2014/main" id="{9973049C-8D52-7EC8-C656-6D7FCEBC9F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9305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>
          <a:extLst>
            <a:ext uri="{FF2B5EF4-FFF2-40B4-BE49-F238E27FC236}">
              <a16:creationId xmlns:a16="http://schemas.microsoft.com/office/drawing/2014/main" id="{1A0EF45A-8D84-6906-90A2-C2359F113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a160ee9b6_3_0:notes">
            <a:extLst>
              <a:ext uri="{FF2B5EF4-FFF2-40B4-BE49-F238E27FC236}">
                <a16:creationId xmlns:a16="http://schemas.microsoft.com/office/drawing/2014/main" id="{C34D3910-89B3-24F1-B302-ED1DDDE8E2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33a160ee9b6_3_0:notes">
            <a:extLst>
              <a:ext uri="{FF2B5EF4-FFF2-40B4-BE49-F238E27FC236}">
                <a16:creationId xmlns:a16="http://schemas.microsoft.com/office/drawing/2014/main" id="{B8785227-00F2-0B8C-F883-A8A2126CA5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0238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>
          <a:extLst>
            <a:ext uri="{FF2B5EF4-FFF2-40B4-BE49-F238E27FC236}">
              <a16:creationId xmlns:a16="http://schemas.microsoft.com/office/drawing/2014/main" id="{59641CA7-D7DF-CE6C-EEB9-60535032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a160ee9b6_3_0:notes">
            <a:extLst>
              <a:ext uri="{FF2B5EF4-FFF2-40B4-BE49-F238E27FC236}">
                <a16:creationId xmlns:a16="http://schemas.microsoft.com/office/drawing/2014/main" id="{C32A64B4-4C48-F5DF-3774-8AB6B83FE4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33a160ee9b6_3_0:notes">
            <a:extLst>
              <a:ext uri="{FF2B5EF4-FFF2-40B4-BE49-F238E27FC236}">
                <a16:creationId xmlns:a16="http://schemas.microsoft.com/office/drawing/2014/main" id="{5FD35606-620E-DCE0-6EB3-07DF676FA7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28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>
          <a:extLst>
            <a:ext uri="{FF2B5EF4-FFF2-40B4-BE49-F238E27FC236}">
              <a16:creationId xmlns:a16="http://schemas.microsoft.com/office/drawing/2014/main" id="{0E60C9E4-A061-4F95-7044-E72D70ACF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a160ee9b6_3_0:notes">
            <a:extLst>
              <a:ext uri="{FF2B5EF4-FFF2-40B4-BE49-F238E27FC236}">
                <a16:creationId xmlns:a16="http://schemas.microsoft.com/office/drawing/2014/main" id="{48813B99-1984-DE79-8DFE-B085BA50CA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33a160ee9b6_3_0:notes">
            <a:extLst>
              <a:ext uri="{FF2B5EF4-FFF2-40B4-BE49-F238E27FC236}">
                <a16:creationId xmlns:a16="http://schemas.microsoft.com/office/drawing/2014/main" id="{CC30B11F-C91A-94DC-DF0F-C20477C4A6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8206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3EF7DEAA-CF96-E896-7592-C7E3E7717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CFDECEA4-361A-283E-B2AF-0664C5281D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1E12486E-92A5-1CB1-8AAE-68FA0C4290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6694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5D376102-D828-B375-8F0B-8FAE9AACA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18F91677-9AA5-C8DB-F276-27C28FDBB7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A9408662-335E-57D0-63A4-3970B83470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4853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2009F614-6C0B-54C2-31F6-48E630EEA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C9637F91-DEFE-AB2A-5962-5DF149D306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24336232-2720-C05B-F29C-E94EF54BAF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1465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1DB4D4DB-17B9-433B-01EF-BA5F80E13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3e85adf1a9_0_78:notes">
            <a:extLst>
              <a:ext uri="{FF2B5EF4-FFF2-40B4-BE49-F238E27FC236}">
                <a16:creationId xmlns:a16="http://schemas.microsoft.com/office/drawing/2014/main" id="{84C7805F-57A7-25CB-0921-ABD437B70E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3e85adf1a9_0_78:notes">
            <a:extLst>
              <a:ext uri="{FF2B5EF4-FFF2-40B4-BE49-F238E27FC236}">
                <a16:creationId xmlns:a16="http://schemas.microsoft.com/office/drawing/2014/main" id="{4E058770-6E89-28D3-B1B8-E6F8D07D0D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7732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Exo 2 Medium"/>
              <a:buNone/>
              <a:defRPr sz="6600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6FAE"/>
              </a:buClr>
              <a:buSzPts val="3200"/>
              <a:buNone/>
              <a:defRPr sz="3200">
                <a:solidFill>
                  <a:srgbClr val="896FAE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4192" y="670031"/>
            <a:ext cx="4045385" cy="1258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b="1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349684" y="2666086"/>
            <a:ext cx="11492629" cy="3621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Exo 2 Medium"/>
                <a:ea typeface="Exo 2 Medium"/>
                <a:cs typeface="Exo 2 Medium"/>
                <a:sym typeface="Exo 2 Medium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Exo 2 Medium"/>
                <a:ea typeface="Exo 2 Medium"/>
                <a:cs typeface="Exo 2 Medium"/>
                <a:sym typeface="Exo 2 Medium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Exo 2 Medium"/>
                <a:ea typeface="Exo 2 Medium"/>
                <a:cs typeface="Exo 2 Medium"/>
                <a:sym typeface="Exo 2 Medium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Exo 2 Medium"/>
                <a:ea typeface="Exo 2 Medium"/>
                <a:cs typeface="Exo 2 Medium"/>
                <a:sym typeface="Exo 2 Medium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Exo 2 Medium"/>
                <a:ea typeface="Exo 2 Medium"/>
                <a:cs typeface="Exo 2 Medium"/>
                <a:sym typeface="Exo 2 Medium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9099115" y="2812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0" lvl="1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0" lvl="2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0" lvl="3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0" lvl="4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0" lvl="5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6pPr>
            <a:lvl7pPr marL="0" lvl="6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7pPr>
            <a:lvl8pPr marL="0" lvl="7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8pPr>
            <a:lvl9pPr marL="0" lvl="8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b="1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9099115" y="2812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0" lvl="1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0" lvl="2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0" lvl="3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0" lvl="4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0" lvl="5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6pPr>
            <a:lvl7pPr marL="0" lvl="6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7pPr>
            <a:lvl8pPr marL="0" lvl="7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8pPr>
            <a:lvl9pPr marL="0" lvl="8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192" y="670031"/>
            <a:ext cx="4045385" cy="125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3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0D5DF9-7972-468E-370A-937CF86C2059}"/>
              </a:ext>
            </a:extLst>
          </p:cNvPr>
          <p:cNvSpPr/>
          <p:nvPr userDrawn="1"/>
        </p:nvSpPr>
        <p:spPr>
          <a:xfrm>
            <a:off x="0" y="0"/>
            <a:ext cx="12192000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200" y="440052"/>
            <a:ext cx="2619375" cy="520069"/>
          </a:xfrm>
          <a:prstGeom prst="rect">
            <a:avLst/>
          </a:prstGeom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3D449E1A-96EB-D0C2-D7E7-76F332CAB0D7}"/>
              </a:ext>
            </a:extLst>
          </p:cNvPr>
          <p:cNvSpPr/>
          <p:nvPr userDrawn="1"/>
        </p:nvSpPr>
        <p:spPr>
          <a:xfrm rot="10800000">
            <a:off x="586615" y="1168245"/>
            <a:ext cx="503170" cy="4337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RU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90009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1149262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91294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87229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34062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4338183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666086"/>
            <a:ext cx="4309998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8679" y="1141738"/>
            <a:ext cx="6583469" cy="5146328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643387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60288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6FAC9B-24FE-41BC-19F6-3D4B21681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5B7853-DBE3-6F3E-0E43-38C4CE54E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898BE-238D-D486-3486-0B540C84E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18779-168A-3844-8EB3-4C0F4B7A740E}" type="datetimeFigureOut">
              <a:rPr lang="en-RU" smtClean="0"/>
              <a:t>03/21/2025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5889D-6F21-0F15-C1DA-84712EC90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DD0AC-7B1C-9C38-A9C2-723CA74C3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EC9E8-3F76-724B-8558-06E0267644F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37822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830E40-680B-7782-7072-71B3E9B9C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613" y="590355"/>
            <a:ext cx="2023353" cy="31614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315E413-75A5-E6C7-27A3-4A4112E656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Exo 2.0" pitchFamily="2" charset="0"/>
              </a:rPr>
              <a:t>Там внизу </a:t>
            </a:r>
            <a:br>
              <a:rPr lang="ru-RU" b="1" dirty="0">
                <a:latin typeface="Exo 2.0" pitchFamily="2" charset="0"/>
              </a:rPr>
            </a:br>
            <a:r>
              <a:rPr lang="ru-RU" b="1" dirty="0">
                <a:latin typeface="Exo 2.0" pitchFamily="2" charset="0"/>
              </a:rPr>
              <a:t>еще много места!</a:t>
            </a:r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60D8F1A-4952-DAAD-42FA-25F8B0E4C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853103"/>
          </a:xfrm>
        </p:spPr>
        <p:txBody>
          <a:bodyPr/>
          <a:lstStyle/>
          <a:p>
            <a:r>
              <a:rPr lang="ru-RU" dirty="0"/>
              <a:t>9-11 класс</a:t>
            </a:r>
          </a:p>
        </p:txBody>
      </p:sp>
    </p:spTree>
    <p:extLst>
      <p:ext uri="{BB962C8B-B14F-4D97-AF65-F5344CB8AC3E}">
        <p14:creationId xmlns:p14="http://schemas.microsoft.com/office/powerpoint/2010/main" val="189402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>
          <a:extLst>
            <a:ext uri="{FF2B5EF4-FFF2-40B4-BE49-F238E27FC236}">
              <a16:creationId xmlns:a16="http://schemas.microsoft.com/office/drawing/2014/main" id="{C234AC96-8220-57B7-6877-835F48746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92C6B787-A250-896E-4679-D881E21477AB}"/>
              </a:ext>
            </a:extLst>
          </p:cNvPr>
          <p:cNvSpPr txBox="1"/>
          <p:nvPr/>
        </p:nvSpPr>
        <p:spPr>
          <a:xfrm>
            <a:off x="461886" y="2763285"/>
            <a:ext cx="662181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Exo 2 Medium" pitchFamily="2" charset="-52"/>
                <a:cs typeface="Amiri Quran" panose="00000500000000000000" pitchFamily="2" charset="-78"/>
              </a:rPr>
              <a:t>Комбинат занимает территорию общей площадью более 3 тысяч га. в Новокузнецке. Производит уникальную линейку рельсов по российским и зарубежным стандартам. М</a:t>
            </a:r>
            <a:r>
              <a:rPr lang="ru-RU" sz="2400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еталл ЕВРАЗ ЗСМК -  в основе масштабных строек страны.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ЕВРАЗ ЗСМК – это:</a:t>
            </a:r>
            <a:br>
              <a:rPr lang="ru-RU" sz="2000" b="1" dirty="0">
                <a:solidFill>
                  <a:schemeClr val="tx1"/>
                </a:solidFill>
                <a:latin typeface="Exo 2 Medium" pitchFamily="2" charset="-52"/>
              </a:rPr>
            </a:br>
            <a:r>
              <a:rPr lang="ru-RU" sz="2400" dirty="0">
                <a:solidFill>
                  <a:schemeClr val="tx1"/>
                </a:solidFill>
                <a:latin typeface="Exo 2 Medium" pitchFamily="2" charset="-52"/>
              </a:rPr>
              <a:t>• производство строительного проката</a:t>
            </a:r>
            <a:br>
              <a:rPr lang="ru-RU" sz="2400" dirty="0">
                <a:solidFill>
                  <a:schemeClr val="tx1"/>
                </a:solidFill>
                <a:latin typeface="Exo 2 Medium" pitchFamily="2" charset="-52"/>
              </a:rPr>
            </a:br>
            <a:r>
              <a:rPr lang="ru-RU" sz="2400" dirty="0">
                <a:solidFill>
                  <a:schemeClr val="tx1"/>
                </a:solidFill>
                <a:latin typeface="Exo 2 Medium" pitchFamily="2" charset="-52"/>
              </a:rPr>
              <a:t>• производство рельсового проката</a:t>
            </a:r>
            <a:br>
              <a:rPr lang="ru-RU" sz="2400" dirty="0">
                <a:solidFill>
                  <a:schemeClr val="tx1"/>
                </a:solidFill>
                <a:latin typeface="Exo 2 Medium" pitchFamily="2" charset="-52"/>
              </a:rPr>
            </a:br>
            <a:r>
              <a:rPr lang="ru-RU" sz="2400" dirty="0">
                <a:solidFill>
                  <a:schemeClr val="tx1"/>
                </a:solidFill>
                <a:latin typeface="Exo 2 Medium" pitchFamily="2" charset="-52"/>
              </a:rPr>
              <a:t>• горнорудные активы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4D41B-846D-D2F0-EC85-EB021EA1B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439" y="1161500"/>
            <a:ext cx="6621817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ЕВРАЗ Объединенный Западно-Сибирский металлургический комбинат 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77FC2DD-F206-4BDB-96F3-15BEE81CA4E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3005" y="1552654"/>
            <a:ext cx="5166556" cy="50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64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>
          <a:extLst>
            <a:ext uri="{FF2B5EF4-FFF2-40B4-BE49-F238E27FC236}">
              <a16:creationId xmlns:a16="http://schemas.microsoft.com/office/drawing/2014/main" id="{7A9746A6-0BAC-EB2B-9557-E6DBA8147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80"/>
          <a:stretch/>
        </p:blipFill>
        <p:spPr bwMode="auto">
          <a:xfrm>
            <a:off x="5903089" y="851492"/>
            <a:ext cx="6288911" cy="600650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2DB29AB-3E3F-017B-B721-1F7101133150}"/>
              </a:ext>
            </a:extLst>
          </p:cNvPr>
          <p:cNvSpPr txBox="1"/>
          <p:nvPr/>
        </p:nvSpPr>
        <p:spPr>
          <a:xfrm>
            <a:off x="461887" y="2763285"/>
            <a:ext cx="4827744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ru-RU" sz="2400" dirty="0">
                <a:latin typeface="Exo 2 Medium" pitchFamily="2" charset="-52"/>
              </a:rPr>
              <a:t>Ведущий производитель рельсов в России и СНГ, один из крупнейших производителей сортового проката. В периметр ЕВРАЗ ЗСМК входит железорудный филиал, объединяющий добывающие и обогатительные предприятия в Кузбассе.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5F2AC-4E83-4474-023E-E5CD63B55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440" y="1161500"/>
            <a:ext cx="5510650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ЕВРАЗ ЗСМК (Новокузнецк) </a:t>
            </a:r>
          </a:p>
        </p:txBody>
      </p:sp>
    </p:spTree>
    <p:extLst>
      <p:ext uri="{BB962C8B-B14F-4D97-AF65-F5344CB8AC3E}">
        <p14:creationId xmlns:p14="http://schemas.microsoft.com/office/powerpoint/2010/main" val="2912045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>
          <a:extLst>
            <a:ext uri="{FF2B5EF4-FFF2-40B4-BE49-F238E27FC236}">
              <a16:creationId xmlns:a16="http://schemas.microsoft.com/office/drawing/2014/main" id="{2C6DC58C-06B3-ABFC-7A66-37431882A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B9B8A0E0-2024-0FCA-5E7D-C00A023285B4}"/>
              </a:ext>
            </a:extLst>
          </p:cNvPr>
          <p:cNvSpPr txBox="1">
            <a:spLocks/>
          </p:cNvSpPr>
          <p:nvPr/>
        </p:nvSpPr>
        <p:spPr>
          <a:xfrm>
            <a:off x="7565622" y="286107"/>
            <a:ext cx="6527056" cy="362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</a:rPr>
              <a:t>Из стали </a:t>
            </a:r>
            <a:r>
              <a:rPr lang="ru-RU" sz="2400" dirty="0" err="1">
                <a:solidFill>
                  <a:schemeClr val="bg1"/>
                </a:solidFill>
              </a:rPr>
              <a:t>ЕВРАЗа</a:t>
            </a:r>
            <a:r>
              <a:rPr lang="ru-RU" sz="2400" dirty="0">
                <a:solidFill>
                  <a:schemeClr val="bg1"/>
                </a:solidFill>
              </a:rPr>
              <a:t> построены:</a:t>
            </a:r>
          </a:p>
        </p:txBody>
      </p:sp>
      <p:pic>
        <p:nvPicPr>
          <p:cNvPr id="12" name="Рисунок 11" descr="World___Russia_Moscow_city_at_sunset_048348_.jpg">
            <a:extLst>
              <a:ext uri="{FF2B5EF4-FFF2-40B4-BE49-F238E27FC236}">
                <a16:creationId xmlns:a16="http://schemas.microsoft.com/office/drawing/2014/main" id="{4F090801-538F-ADFA-CFC6-68C66C27BF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78"/>
          <a:stretch/>
        </p:blipFill>
        <p:spPr>
          <a:xfrm>
            <a:off x="10161" y="838107"/>
            <a:ext cx="6082738" cy="2859193"/>
          </a:xfrm>
          <a:prstGeom prst="rect">
            <a:avLst/>
          </a:prstGeom>
        </p:spPr>
      </p:pic>
      <p:pic>
        <p:nvPicPr>
          <p:cNvPr id="13" name="Рисунок 12" descr="entry1008235653_1996379505.JPG">
            <a:extLst>
              <a:ext uri="{FF2B5EF4-FFF2-40B4-BE49-F238E27FC236}">
                <a16:creationId xmlns:a16="http://schemas.microsoft.com/office/drawing/2014/main" id="{14CE7A2A-C97B-68C6-41B0-825C8ADDE9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25"/>
          <a:stretch/>
        </p:blipFill>
        <p:spPr>
          <a:xfrm>
            <a:off x="6092356" y="855347"/>
            <a:ext cx="6086381" cy="2853496"/>
          </a:xfrm>
          <a:prstGeom prst="rect">
            <a:avLst/>
          </a:prstGeom>
        </p:spPr>
      </p:pic>
      <p:pic>
        <p:nvPicPr>
          <p:cNvPr id="14" name="Рисунок 13" descr="13-08-07-hongkong-airport-12.jpg">
            <a:extLst>
              <a:ext uri="{FF2B5EF4-FFF2-40B4-BE49-F238E27FC236}">
                <a16:creationId xmlns:a16="http://schemas.microsoft.com/office/drawing/2014/main" id="{409886C4-1DE0-60F4-AC94-C46D60BD1E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76"/>
          <a:stretch/>
        </p:blipFill>
        <p:spPr>
          <a:xfrm>
            <a:off x="11575" y="3686359"/>
            <a:ext cx="6082737" cy="3209227"/>
          </a:xfrm>
          <a:prstGeom prst="rect">
            <a:avLst/>
          </a:prstGeom>
        </p:spPr>
      </p:pic>
      <p:pic>
        <p:nvPicPr>
          <p:cNvPr id="15" name="Рисунок 14" descr="leaf_awards_2010_05.jpg">
            <a:extLst>
              <a:ext uri="{FF2B5EF4-FFF2-40B4-BE49-F238E27FC236}">
                <a16:creationId xmlns:a16="http://schemas.microsoft.com/office/drawing/2014/main" id="{9A4C682E-CFE7-43AD-1B33-E2130E96893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03"/>
          <a:stretch/>
        </p:blipFill>
        <p:spPr>
          <a:xfrm>
            <a:off x="6096000" y="3674828"/>
            <a:ext cx="6082737" cy="3209227"/>
          </a:xfrm>
          <a:prstGeom prst="rect">
            <a:avLst/>
          </a:prstGeom>
        </p:spPr>
      </p:pic>
      <p:sp>
        <p:nvSpPr>
          <p:cNvPr id="16" name="Текст 5">
            <a:extLst>
              <a:ext uri="{FF2B5EF4-FFF2-40B4-BE49-F238E27FC236}">
                <a16:creationId xmlns:a16="http://schemas.microsoft.com/office/drawing/2014/main" id="{5ECC52C4-D78F-A022-AFBA-75887C3B75B2}"/>
              </a:ext>
            </a:extLst>
          </p:cNvPr>
          <p:cNvSpPr txBox="1">
            <a:spLocks/>
          </p:cNvSpPr>
          <p:nvPr/>
        </p:nvSpPr>
        <p:spPr>
          <a:xfrm>
            <a:off x="6314862" y="2425946"/>
            <a:ext cx="4726004" cy="23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None/>
            </a:pPr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Железные дороги России, стран СНГ и Северной Америки</a:t>
            </a:r>
          </a:p>
        </p:txBody>
      </p:sp>
      <p:sp>
        <p:nvSpPr>
          <p:cNvPr id="17" name="Текст 5">
            <a:extLst>
              <a:ext uri="{FF2B5EF4-FFF2-40B4-BE49-F238E27FC236}">
                <a16:creationId xmlns:a16="http://schemas.microsoft.com/office/drawing/2014/main" id="{4B62C574-A10F-8FFF-1097-9611A8A4E08E}"/>
              </a:ext>
            </a:extLst>
          </p:cNvPr>
          <p:cNvSpPr txBox="1">
            <a:spLocks/>
          </p:cNvSpPr>
          <p:nvPr/>
        </p:nvSpPr>
        <p:spPr>
          <a:xfrm>
            <a:off x="13263" y="3115004"/>
            <a:ext cx="4735631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Arial"/>
              <a:buNone/>
            </a:pPr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Москва-Сити</a:t>
            </a:r>
          </a:p>
        </p:txBody>
      </p:sp>
      <p:sp>
        <p:nvSpPr>
          <p:cNvPr id="18" name="Текст 5">
            <a:extLst>
              <a:ext uri="{FF2B5EF4-FFF2-40B4-BE49-F238E27FC236}">
                <a16:creationId xmlns:a16="http://schemas.microsoft.com/office/drawing/2014/main" id="{87D83E86-8BDF-28C3-C03A-0EC1DD0DA00A}"/>
              </a:ext>
            </a:extLst>
          </p:cNvPr>
          <p:cNvSpPr txBox="1">
            <a:spLocks/>
          </p:cNvSpPr>
          <p:nvPr/>
        </p:nvSpPr>
        <p:spPr>
          <a:xfrm>
            <a:off x="-9619" y="3708843"/>
            <a:ext cx="5522075" cy="290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None/>
            </a:pPr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Международный аэропорт,  </a:t>
            </a:r>
            <a:r>
              <a:rPr lang="ru-RU" sz="2400" dirty="0" err="1">
                <a:solidFill>
                  <a:schemeClr val="bg1"/>
                </a:solidFill>
                <a:latin typeface="Exo 2 Medium" pitchFamily="2" charset="-52"/>
              </a:rPr>
              <a:t>Гонгконг</a:t>
            </a:r>
            <a:endParaRPr lang="ru-RU" sz="2400" dirty="0">
              <a:solidFill>
                <a:schemeClr val="bg1"/>
              </a:solidFill>
              <a:latin typeface="Exo 2 Medium" pitchFamily="2" charset="-52"/>
            </a:endParaRPr>
          </a:p>
        </p:txBody>
      </p:sp>
      <p:sp>
        <p:nvSpPr>
          <p:cNvPr id="19" name="Текст 5">
            <a:extLst>
              <a:ext uri="{FF2B5EF4-FFF2-40B4-BE49-F238E27FC236}">
                <a16:creationId xmlns:a16="http://schemas.microsoft.com/office/drawing/2014/main" id="{DB4449AD-65D4-4B55-3117-14FC9E024A48}"/>
              </a:ext>
            </a:extLst>
          </p:cNvPr>
          <p:cNvSpPr txBox="1">
            <a:spLocks/>
          </p:cNvSpPr>
          <p:nvPr/>
        </p:nvSpPr>
        <p:spPr>
          <a:xfrm>
            <a:off x="6223264" y="3624588"/>
            <a:ext cx="4605886" cy="229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None/>
            </a:pPr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Стадион </a:t>
            </a:r>
            <a:r>
              <a:rPr lang="ru-RU" sz="2400" dirty="0" err="1">
                <a:solidFill>
                  <a:schemeClr val="bg1"/>
                </a:solidFill>
                <a:latin typeface="Exo 2 Medium" pitchFamily="2" charset="-52"/>
              </a:rPr>
              <a:t>Соккер</a:t>
            </a:r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-Сити, Йоханнесбург</a:t>
            </a:r>
          </a:p>
        </p:txBody>
      </p:sp>
    </p:spTree>
    <p:extLst>
      <p:ext uri="{BB962C8B-B14F-4D97-AF65-F5344CB8AC3E}">
        <p14:creationId xmlns:p14="http://schemas.microsoft.com/office/powerpoint/2010/main" val="1097492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EAD0C9F-0848-974A-4B1E-E7A7AC39B233}"/>
              </a:ext>
            </a:extLst>
          </p:cNvPr>
          <p:cNvGrpSpPr/>
          <p:nvPr/>
        </p:nvGrpSpPr>
        <p:grpSpPr>
          <a:xfrm>
            <a:off x="8863753" y="1268999"/>
            <a:ext cx="3095434" cy="5038747"/>
            <a:chOff x="8145301" y="940526"/>
            <a:chExt cx="3568817" cy="5364480"/>
          </a:xfrm>
        </p:grpSpPr>
        <p:pic>
          <p:nvPicPr>
            <p:cNvPr id="5" name="Picture 2" descr="Кемеровской области - 75&quot;">
              <a:extLst>
                <a:ext uri="{FF2B5EF4-FFF2-40B4-BE49-F238E27FC236}">
                  <a16:creationId xmlns:a16="http://schemas.microsoft.com/office/drawing/2014/main" id="{D1B5E9AB-8F0C-1AC9-3A46-CDCB274966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232" t="19634" r="21181" b="10186"/>
            <a:stretch/>
          </p:blipFill>
          <p:spPr bwMode="auto">
            <a:xfrm>
              <a:off x="8145301" y="940526"/>
              <a:ext cx="3568817" cy="5364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EE79B4AF-E527-BA9B-F6A5-865A38B47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29810" y="5443431"/>
              <a:ext cx="364062" cy="293600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9B73A172-984B-F606-6730-1D53A09DE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787557" y="5125041"/>
              <a:ext cx="364062" cy="293600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F8BFB0C-3D9E-4F72-36EA-9B83D2F29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38739" y="4850149"/>
              <a:ext cx="364062" cy="29360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4AFF78E7-1F59-DFDC-6CDB-C9E28EFE7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88601" y="3914314"/>
              <a:ext cx="343653" cy="339657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CFD1AD20-3DF8-8C48-EAEC-A53FB33F3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37188" y="3622766"/>
              <a:ext cx="452000" cy="346213"/>
            </a:xfrm>
            <a:prstGeom prst="rect">
              <a:avLst/>
            </a:prstGeom>
          </p:spPr>
        </p:pic>
      </p:grp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6A8931B-A725-F328-899E-12DD5C28CA31}"/>
              </a:ext>
            </a:extLst>
          </p:cNvPr>
          <p:cNvSpPr txBox="1">
            <a:spLocks/>
          </p:cNvSpPr>
          <p:nvPr/>
        </p:nvSpPr>
        <p:spPr>
          <a:xfrm>
            <a:off x="6789153" y="338682"/>
            <a:ext cx="5741468" cy="293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latin typeface="Exo 2 Medium" pitchFamily="2" charset="-52"/>
              </a:rPr>
              <a:t>Горнорудные активы ЕВРАЗ ЗСМК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3E10706-95FA-AD0B-4227-6155DE554D41}"/>
              </a:ext>
            </a:extLst>
          </p:cNvPr>
          <p:cNvGrpSpPr/>
          <p:nvPr/>
        </p:nvGrpSpPr>
        <p:grpSpPr>
          <a:xfrm>
            <a:off x="513379" y="5932370"/>
            <a:ext cx="2976443" cy="293600"/>
            <a:chOff x="544079" y="5945403"/>
            <a:chExt cx="2976443" cy="293600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0734F7E-862C-9E7B-5DBE-C2007F770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4079" y="5945403"/>
              <a:ext cx="364062" cy="2936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653043F-7266-E6D2-2B16-DC7FB767FC5E}"/>
                </a:ext>
              </a:extLst>
            </p:cNvPr>
            <p:cNvSpPr txBox="1"/>
            <p:nvPr/>
          </p:nvSpPr>
          <p:spPr>
            <a:xfrm>
              <a:off x="998303" y="5984564"/>
              <a:ext cx="252221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ru-RU" sz="1400" dirty="0">
                  <a:solidFill>
                    <a:srgbClr val="000000"/>
                  </a:solidFill>
                  <a:latin typeface="Exo 2 Medium" pitchFamily="2" charset="-52"/>
                </a:rPr>
                <a:t>ш. Таштагольская;</a:t>
              </a:r>
              <a:endParaRPr kumimoji="0" lang="ru-RU" sz="14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9930144-1FF5-DC4D-EB9E-2DA1776F8E44}"/>
              </a:ext>
            </a:extLst>
          </p:cNvPr>
          <p:cNvGrpSpPr/>
          <p:nvPr/>
        </p:nvGrpSpPr>
        <p:grpSpPr>
          <a:xfrm>
            <a:off x="5874066" y="5872234"/>
            <a:ext cx="1754677" cy="339657"/>
            <a:chOff x="3062576" y="5243286"/>
            <a:chExt cx="1754677" cy="3396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4897937-460D-228A-48DE-7D18349245A2}"/>
                </a:ext>
              </a:extLst>
            </p:cNvPr>
            <p:cNvSpPr txBox="1"/>
            <p:nvPr/>
          </p:nvSpPr>
          <p:spPr>
            <a:xfrm>
              <a:off x="3489823" y="5342451"/>
              <a:ext cx="132743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ru-RU" sz="1400" dirty="0" err="1">
                  <a:solidFill>
                    <a:srgbClr val="000000"/>
                  </a:solidFill>
                  <a:latin typeface="Exo 2 Medium" pitchFamily="2" charset="-52"/>
                </a:rPr>
                <a:t>Абагурская</a:t>
              </a:r>
              <a:r>
                <a:rPr lang="ru-RU" sz="1400" dirty="0">
                  <a:solidFill>
                    <a:srgbClr val="000000"/>
                  </a:solidFill>
                  <a:latin typeface="Exo 2 Medium" pitchFamily="2" charset="-52"/>
                </a:rPr>
                <a:t> ОФ;</a:t>
              </a:r>
              <a:endParaRPr kumimoji="0" lang="ru-RU" sz="14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endParaRPr>
            </a:p>
          </p:txBody>
        </p: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6EA1B2EA-304D-63B6-83A4-DF71AC9E2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2576" y="5243286"/>
              <a:ext cx="343653" cy="339657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5430EC9-C0FF-041C-4D93-08E53484A8E5}"/>
              </a:ext>
            </a:extLst>
          </p:cNvPr>
          <p:cNvGrpSpPr/>
          <p:nvPr/>
        </p:nvGrpSpPr>
        <p:grpSpPr>
          <a:xfrm>
            <a:off x="3152099" y="5932370"/>
            <a:ext cx="2976883" cy="293600"/>
            <a:chOff x="585914" y="5641710"/>
            <a:chExt cx="2976883" cy="2936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87D4102-8784-A7DE-75A4-D2F83A6816BE}"/>
                </a:ext>
              </a:extLst>
            </p:cNvPr>
            <p:cNvSpPr txBox="1"/>
            <p:nvPr/>
          </p:nvSpPr>
          <p:spPr>
            <a:xfrm>
              <a:off x="1040578" y="5680550"/>
              <a:ext cx="252221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ru-RU" sz="1400" dirty="0">
                  <a:solidFill>
                    <a:srgbClr val="000000"/>
                  </a:solidFill>
                  <a:latin typeface="Exo 2 Medium" pitchFamily="2" charset="-52"/>
                </a:rPr>
                <a:t>ш. Шергешская;</a:t>
              </a:r>
              <a:endParaRPr kumimoji="0" lang="ru-RU" sz="14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endParaRPr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9825481-2F81-B8AA-B4F6-81CB1A882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5914" y="5641710"/>
              <a:ext cx="364062" cy="293600"/>
            </a:xfrm>
            <a:prstGeom prst="rect">
              <a:avLst/>
            </a:prstGeom>
          </p:spPr>
        </p:pic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930EF4A-831A-3BE3-2277-552331C1E1B0}"/>
              </a:ext>
            </a:extLst>
          </p:cNvPr>
          <p:cNvSpPr/>
          <p:nvPr/>
        </p:nvSpPr>
        <p:spPr>
          <a:xfrm>
            <a:off x="409434" y="5797112"/>
            <a:ext cx="9485194" cy="46446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 Medium" pitchFamily="2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7B99FC-6883-A361-0E80-1B252CBF6F6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950" y="1268105"/>
            <a:ext cx="2022571" cy="1017302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24D89EF6-560F-8ABF-8A3B-32B2CA1FF64F}"/>
              </a:ext>
            </a:extLst>
          </p:cNvPr>
          <p:cNvGrpSpPr/>
          <p:nvPr/>
        </p:nvGrpSpPr>
        <p:grpSpPr>
          <a:xfrm>
            <a:off x="470522" y="3291026"/>
            <a:ext cx="2022016" cy="877365"/>
            <a:chOff x="447673" y="1923888"/>
            <a:chExt cx="2022016" cy="877365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5250C860-109C-4664-531C-79F331A9EFC2}"/>
                </a:ext>
              </a:extLst>
            </p:cNvPr>
            <p:cNvSpPr/>
            <p:nvPr/>
          </p:nvSpPr>
          <p:spPr>
            <a:xfrm>
              <a:off x="447674" y="2441102"/>
              <a:ext cx="2022015" cy="3601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Exo 2 Medium" pitchFamily="2" charset="-52"/>
              </a:endParaRPr>
            </a:p>
          </p:txBody>
        </p: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5D7626A7-2F9D-9986-F31C-4CDB0E8070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673" y="1923888"/>
              <a:ext cx="1772991" cy="875384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97CAA220-E4BF-A15F-D1DB-E0D9DA540DF2}"/>
              </a:ext>
            </a:extLst>
          </p:cNvPr>
          <p:cNvGrpSpPr/>
          <p:nvPr/>
        </p:nvGrpSpPr>
        <p:grpSpPr>
          <a:xfrm>
            <a:off x="453988" y="2426262"/>
            <a:ext cx="2019883" cy="793595"/>
            <a:chOff x="445845" y="2831912"/>
            <a:chExt cx="2019883" cy="793595"/>
          </a:xfrm>
        </p:grpSpPr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EE22B2F4-1E82-AC76-D5C1-F35B1A5366C8}"/>
                </a:ext>
              </a:extLst>
            </p:cNvPr>
            <p:cNvSpPr/>
            <p:nvPr/>
          </p:nvSpPr>
          <p:spPr>
            <a:xfrm>
              <a:off x="447673" y="3267337"/>
              <a:ext cx="2018055" cy="3581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Exo 2 Medium" pitchFamily="2" charset="-52"/>
              </a:endParaRPr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364A7DD9-DBD2-3FCD-C505-058F1CD2FB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5845" y="2831912"/>
              <a:ext cx="1700210" cy="793595"/>
            </a:xfrm>
            <a:prstGeom prst="rect">
              <a:avLst/>
            </a:prstGeom>
          </p:spPr>
        </p:pic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5E991275-5681-387C-07A6-C75BCE673608}"/>
              </a:ext>
            </a:extLst>
          </p:cNvPr>
          <p:cNvGrpSpPr/>
          <p:nvPr/>
        </p:nvGrpSpPr>
        <p:grpSpPr>
          <a:xfrm>
            <a:off x="475734" y="3908786"/>
            <a:ext cx="2082842" cy="1205269"/>
            <a:chOff x="436728" y="3641208"/>
            <a:chExt cx="2082842" cy="1205269"/>
          </a:xfrm>
        </p:grpSpPr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800282E0-D56B-8C3C-B4C8-13CAFD309F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28" y="3641208"/>
              <a:ext cx="1209464" cy="1198084"/>
            </a:xfrm>
            <a:prstGeom prst="rect">
              <a:avLst/>
            </a:prstGeom>
          </p:spPr>
        </p:pic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01510C5B-F56A-49F7-FEF9-8285374C07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2259" y="3748356"/>
              <a:ext cx="1117311" cy="1098121"/>
            </a:xfrm>
            <a:prstGeom prst="rect">
              <a:avLst/>
            </a:prstGeom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9DAB777-1D97-B3D3-F085-8ABB148825E2}"/>
              </a:ext>
            </a:extLst>
          </p:cNvPr>
          <p:cNvSpPr txBox="1"/>
          <p:nvPr/>
        </p:nvSpPr>
        <p:spPr>
          <a:xfrm>
            <a:off x="3964103" y="2124603"/>
            <a:ext cx="49263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Таштагольский рудник введен в эксплуатацию в </a:t>
            </a:r>
            <a:r>
              <a:rPr lang="ru-RU" sz="1600" dirty="0">
                <a:latin typeface="Exo 2 Medium" pitchFamily="2" charset="-52"/>
              </a:rPr>
              <a:t>1941 г</a:t>
            </a:r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оду; </a:t>
            </a:r>
            <a:endParaRPr kumimoji="0" lang="ru-RU" sz="1600" b="0" i="0" u="none" strike="noStrike" kern="120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xo 2 Medium" pitchFamily="2" charset="-52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88F3C4C-00CC-5450-830F-633169606644}"/>
              </a:ext>
            </a:extLst>
          </p:cNvPr>
          <p:cNvSpPr/>
          <p:nvPr/>
        </p:nvSpPr>
        <p:spPr>
          <a:xfrm>
            <a:off x="3914836" y="3118303"/>
            <a:ext cx="5056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0000"/>
                </a:solidFill>
                <a:latin typeface="Exo 2 Medium" pitchFamily="2" charset="-52"/>
              </a:rPr>
              <a:t>Шерегешский</a:t>
            </a:r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 рудник введен в эксплуатацию в </a:t>
            </a:r>
            <a:r>
              <a:rPr lang="ru-RU" sz="1600" dirty="0">
                <a:latin typeface="Exo 2 Medium" pitchFamily="2" charset="-52"/>
              </a:rPr>
              <a:t>1952 </a:t>
            </a:r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году; 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E8C9D39B-46A7-9E1A-7609-488EF7BA01CA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40060" y="1893613"/>
            <a:ext cx="933951" cy="64209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5FE91A44-68A4-4CC9-BC5E-185C1C9943E3}"/>
              </a:ext>
            </a:extLst>
          </p:cNvPr>
          <p:cNvSpPr txBox="1"/>
          <p:nvPr/>
        </p:nvSpPr>
        <p:spPr>
          <a:xfrm>
            <a:off x="2799987" y="2582893"/>
            <a:ext cx="7093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0" lang="ru-RU" sz="1200" b="1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1941 год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14E0E8B-0227-7047-1679-2C97A1A515F5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40059" y="2930271"/>
            <a:ext cx="933951" cy="6420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70C9AE0-2B4B-CCE3-1E49-E6C8C3DFEA63}"/>
              </a:ext>
            </a:extLst>
          </p:cNvPr>
          <p:cNvSpPr txBox="1"/>
          <p:nvPr/>
        </p:nvSpPr>
        <p:spPr>
          <a:xfrm>
            <a:off x="2799987" y="3627506"/>
            <a:ext cx="7093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0" lang="ru-RU" sz="12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1952 год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F2C0642-EE43-9217-0932-94E9D5F7A17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857" y="3990108"/>
            <a:ext cx="640201" cy="63275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95A3D1D-8F0D-1F26-1427-61D9A459C308}"/>
              </a:ext>
            </a:extLst>
          </p:cNvPr>
          <p:cNvSpPr txBox="1"/>
          <p:nvPr/>
        </p:nvSpPr>
        <p:spPr>
          <a:xfrm>
            <a:off x="2836258" y="4669152"/>
            <a:ext cx="7093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0" lang="ru-RU" sz="1200" b="1" i="0" u="none" strike="noStrike" kern="1200" cap="none" spc="0" normalizeH="0" baseline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1956 год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47F8A1F1-CD28-3329-7515-B17AFD46D90C}"/>
              </a:ext>
            </a:extLst>
          </p:cNvPr>
          <p:cNvSpPr/>
          <p:nvPr/>
        </p:nvSpPr>
        <p:spPr>
          <a:xfrm>
            <a:off x="4089183" y="4188548"/>
            <a:ext cx="5035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0000"/>
                </a:solidFill>
                <a:latin typeface="Exo 2 Medium" pitchFamily="2" charset="-52"/>
              </a:rPr>
              <a:t>Абагурская</a:t>
            </a:r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 ОФ введена в эксплуатацию </a:t>
            </a:r>
            <a:r>
              <a:rPr lang="ru-RU" sz="1600" dirty="0">
                <a:latin typeface="Exo 2 Medium" pitchFamily="2" charset="-52"/>
              </a:rPr>
              <a:t>в 1956 году</a:t>
            </a:r>
            <a:r>
              <a:rPr lang="ru-RU" sz="1600" dirty="0">
                <a:solidFill>
                  <a:srgbClr val="000000"/>
                </a:solidFill>
                <a:latin typeface="Exo 2 Medium" pitchFamily="2" charset="-52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2430178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9B457-3185-EFCE-BE61-B0C9E750C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515247"/>
            <a:ext cx="11492630" cy="1325563"/>
          </a:xfrm>
        </p:spPr>
        <p:txBody>
          <a:bodyPr/>
          <a:lstStyle/>
          <a:p>
            <a:endParaRPr lang="ru-RU">
              <a:latin typeface="Exo 2 Medium" pitchFamily="2" charset="-52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E4B409-AE33-2B2B-D5D9-81C054165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685" y="3236020"/>
            <a:ext cx="11492629" cy="3621980"/>
          </a:xfrm>
        </p:spPr>
        <p:txBody>
          <a:bodyPr>
            <a:normAutofit/>
          </a:bodyPr>
          <a:lstStyle/>
          <a:p>
            <a:endParaRPr lang="ru-RU" sz="3600" dirty="0">
              <a:latin typeface="Exo 2 Medium" pitchFamily="2" charset="-52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BDB9222-C2C6-CA4A-259D-8C50CADB6707}"/>
              </a:ext>
            </a:extLst>
          </p:cNvPr>
          <p:cNvSpPr txBox="1">
            <a:spLocks/>
          </p:cNvSpPr>
          <p:nvPr/>
        </p:nvSpPr>
        <p:spPr>
          <a:xfrm>
            <a:off x="2342928" y="143685"/>
            <a:ext cx="9763125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4400" b="1" dirty="0">
                <a:solidFill>
                  <a:schemeClr val="bg1"/>
                </a:solidFill>
                <a:latin typeface="Exo 2 Medium" pitchFamily="2" charset="-52"/>
              </a:rPr>
              <a:t>Ручной труд планомерно уходит в прошлое</a:t>
            </a:r>
            <a:endParaRPr kumimoji="0" lang="ru-RU" sz="44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xo 2 Medium" pitchFamily="2" charset="-52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4E9DFE-0DEA-FE51-7D6D-3EA186069E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191" y="1648410"/>
            <a:ext cx="2679700" cy="37910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A0FCDB-8EBF-82FB-3921-3FB770798E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4764" y="1630595"/>
            <a:ext cx="2794000" cy="38088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5E30D7-84E6-A52C-CC7A-6922873AEF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886" y="1630595"/>
            <a:ext cx="2654300" cy="38408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D93A7F-CBBD-C1BC-F801-473D10A03B45}"/>
              </a:ext>
            </a:extLst>
          </p:cNvPr>
          <p:cNvSpPr txBox="1"/>
          <p:nvPr/>
        </p:nvSpPr>
        <p:spPr>
          <a:xfrm>
            <a:off x="3321191" y="5531787"/>
            <a:ext cx="26797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800" dirty="0">
                <a:latin typeface="Exo 2 Medium" pitchFamily="2" charset="-52"/>
              </a:rPr>
              <a:t>Перфоратор телескопический </a:t>
            </a:r>
          </a:p>
          <a:p>
            <a:r>
              <a:rPr kumimoji="0" lang="ru-RU" sz="18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Exo 2 Medium" pitchFamily="2" charset="-52"/>
              </a:rPr>
              <a:t>(ПТ-48)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B7B199-AA7D-5A92-346F-20A3336184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500" y="1648409"/>
            <a:ext cx="2730500" cy="37910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46D450-8632-56AA-98A7-E560493C48A6}"/>
              </a:ext>
            </a:extLst>
          </p:cNvPr>
          <p:cNvSpPr txBox="1"/>
          <p:nvPr/>
        </p:nvSpPr>
        <p:spPr>
          <a:xfrm>
            <a:off x="8954764" y="5531787"/>
            <a:ext cx="22556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800" dirty="0">
                <a:latin typeface="Exo 2 Medium" pitchFamily="2" charset="-52"/>
              </a:rPr>
              <a:t>Буровой станок (НКР-100)</a:t>
            </a:r>
            <a:endParaRPr kumimoji="0" lang="ru-RU" sz="18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Exo 2 Medium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1EBF0-C940-2525-CC61-DA5912BB349F}"/>
              </a:ext>
            </a:extLst>
          </p:cNvPr>
          <p:cNvSpPr txBox="1"/>
          <p:nvPr/>
        </p:nvSpPr>
        <p:spPr>
          <a:xfrm>
            <a:off x="433015" y="5531787"/>
            <a:ext cx="27419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800" dirty="0">
                <a:latin typeface="Exo 2 Medium" pitchFamily="2" charset="-52"/>
              </a:rPr>
              <a:t>Установка переносная бурильная (УПБ-1Б)</a:t>
            </a:r>
            <a:endParaRPr kumimoji="0" lang="ru-RU" sz="18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Exo 2 Medium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2618A6-11EA-D233-14C0-66EE6EB74622}"/>
              </a:ext>
            </a:extLst>
          </p:cNvPr>
          <p:cNvSpPr txBox="1"/>
          <p:nvPr/>
        </p:nvSpPr>
        <p:spPr>
          <a:xfrm>
            <a:off x="6191111" y="5531787"/>
            <a:ext cx="266410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800" dirty="0">
                <a:latin typeface="Exo 2 Medium" pitchFamily="2" charset="-52"/>
              </a:rPr>
              <a:t>Погрузочная машина</a:t>
            </a:r>
          </a:p>
          <a:p>
            <a:r>
              <a:rPr lang="ru-RU" sz="1800" dirty="0">
                <a:latin typeface="Exo 2 Medium" pitchFamily="2" charset="-52"/>
              </a:rPr>
              <a:t>(ППМ-1)</a:t>
            </a:r>
            <a:endParaRPr kumimoji="0" lang="ru-RU" sz="18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Exo 2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74343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6D254-C511-EB9C-CE22-0FEFC5FF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6" y="1465829"/>
            <a:ext cx="11492630" cy="1325563"/>
          </a:xfrm>
        </p:spPr>
        <p:txBody>
          <a:bodyPr/>
          <a:lstStyle/>
          <a:p>
            <a:endParaRPr lang="ru-RU">
              <a:latin typeface="Exo 2 Medium" pitchFamily="2" charset="-52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A89DF60-C067-F7BB-B3C0-53361FEFA48D}"/>
              </a:ext>
            </a:extLst>
          </p:cNvPr>
          <p:cNvSpPr txBox="1">
            <a:spLocks/>
          </p:cNvSpPr>
          <p:nvPr/>
        </p:nvSpPr>
        <p:spPr>
          <a:xfrm>
            <a:off x="2288913" y="161910"/>
            <a:ext cx="9763125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b="1" dirty="0">
                <a:solidFill>
                  <a:schemeClr val="bg1"/>
                </a:solidFill>
                <a:latin typeface="Exo 2 Medium" pitchFamily="2" charset="-52"/>
              </a:rPr>
              <a:t>Новая технология врывается стремительно</a:t>
            </a:r>
            <a:endParaRPr kumimoji="0" lang="ru-RU" sz="3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xo 2 Medium" pitchFamily="2" charset="-52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id="{20A94340-B4AF-7F2C-42B7-2509B46A3D5A}"/>
              </a:ext>
            </a:extLst>
          </p:cNvPr>
          <p:cNvSpPr txBox="1">
            <a:spLocks/>
          </p:cNvSpPr>
          <p:nvPr/>
        </p:nvSpPr>
        <p:spPr>
          <a:xfrm>
            <a:off x="11410951" y="6778365"/>
            <a:ext cx="33337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5459FB-06E6-45FD-BA35-F4B03FA02066}" type="slidenum">
              <a:rPr lang="en-US" smtClean="0">
                <a:latin typeface="Exo 2 Medium" pitchFamily="2" charset="-52"/>
              </a:rPr>
              <a:pPr/>
              <a:t>15</a:t>
            </a:fld>
            <a:endParaRPr lang="en-US" dirty="0">
              <a:latin typeface="Exo 2 Medium" pitchFamily="2" charset="-52"/>
            </a:endParaRPr>
          </a:p>
        </p:txBody>
      </p:sp>
      <p:pic>
        <p:nvPicPr>
          <p:cNvPr id="6" name="Picture 35" descr="В России локализовано производство ковшей компании Sandvik » в блоге  «Производство» - Сделано у нас">
            <a:extLst>
              <a:ext uri="{FF2B5EF4-FFF2-40B4-BE49-F238E27FC236}">
                <a16:creationId xmlns:a16="http://schemas.microsoft.com/office/drawing/2014/main" id="{2067A9FF-5FA8-2AD2-4C31-EB418FB563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7675" y="1557228"/>
            <a:ext cx="3947313" cy="17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CEE839-E64F-F1E9-71AC-99B0567B0451}"/>
              </a:ext>
            </a:extLst>
          </p:cNvPr>
          <p:cNvSpPr txBox="1"/>
          <p:nvPr/>
        </p:nvSpPr>
        <p:spPr>
          <a:xfrm>
            <a:off x="793227" y="5441690"/>
            <a:ext cx="29913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dirty="0">
                <a:latin typeface="Exo 2 Medium" pitchFamily="2" charset="-52"/>
              </a:rPr>
              <a:t>Добычная техника (ПДМ)</a:t>
            </a:r>
            <a:endParaRPr kumimoji="0" lang="ru-RU" sz="24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Exo 2 Medium" pitchFamily="2" charset="-52"/>
            </a:endParaRPr>
          </a:p>
        </p:txBody>
      </p:sp>
      <p:pic>
        <p:nvPicPr>
          <p:cNvPr id="8" name="Picture 31" descr="Буровая установка Sandvik DL421 в России">
            <a:extLst>
              <a:ext uri="{FF2B5EF4-FFF2-40B4-BE49-F238E27FC236}">
                <a16:creationId xmlns:a16="http://schemas.microsoft.com/office/drawing/2014/main" id="{1CBF9A90-53A2-17A8-6FF1-C3DECB6877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0"/>
          <a:stretch/>
        </p:blipFill>
        <p:spPr bwMode="auto">
          <a:xfrm>
            <a:off x="8028422" y="1561611"/>
            <a:ext cx="3715905" cy="169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0361EA-F99E-E201-6861-05F527FE60B7}"/>
              </a:ext>
            </a:extLst>
          </p:cNvPr>
          <p:cNvSpPr txBox="1"/>
          <p:nvPr/>
        </p:nvSpPr>
        <p:spPr>
          <a:xfrm>
            <a:off x="8405282" y="4396027"/>
            <a:ext cx="265329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>
                <a:solidFill>
                  <a:schemeClr val="accent1"/>
                </a:solidFill>
                <a:latin typeface="Exo 2 Medium" pitchFamily="2" charset="-52"/>
              </a:rPr>
              <a:t>Очистное бурение (</a:t>
            </a:r>
            <a:r>
              <a:rPr lang="en-US" sz="1200" dirty="0">
                <a:solidFill>
                  <a:schemeClr val="accent1"/>
                </a:solidFill>
                <a:latin typeface="Exo 2 Medium" pitchFamily="2" charset="-52"/>
              </a:rPr>
              <a:t>DL</a:t>
            </a:r>
            <a:r>
              <a:rPr lang="ru-RU" sz="1200" dirty="0">
                <a:solidFill>
                  <a:schemeClr val="accent1"/>
                </a:solidFill>
                <a:latin typeface="Exo 2 Medium" pitchFamily="2" charset="-52"/>
              </a:rPr>
              <a:t> – 321)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693CDF1-9AE4-4F7D-EFCD-4074BB9C4C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4" y="3349336"/>
            <a:ext cx="3947313" cy="16652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0AEAD42-F9A1-86E0-99BC-E0F84B3050D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451" y="3316390"/>
            <a:ext cx="3458315" cy="16625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07A0588-4F21-E515-6B69-03766679C92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209" y="1557228"/>
            <a:ext cx="3476992" cy="1700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78C38E-2EE0-DD22-DD2C-6BB3531476E3}"/>
              </a:ext>
            </a:extLst>
          </p:cNvPr>
          <p:cNvSpPr txBox="1"/>
          <p:nvPr/>
        </p:nvSpPr>
        <p:spPr>
          <a:xfrm>
            <a:off x="4716019" y="5426214"/>
            <a:ext cx="29913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dirty="0">
                <a:latin typeface="Exo 2 Medium" pitchFamily="2" charset="-52"/>
              </a:rPr>
              <a:t>Проходческая техники (СБУ)</a:t>
            </a:r>
            <a:endParaRPr kumimoji="0" lang="ru-RU" sz="24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Exo 2 Medium" pitchFamily="2" charset="-52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7C2A49C-EA9F-ADF5-F8DC-18DE5B31713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4230" y="3336715"/>
            <a:ext cx="3700098" cy="16422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1DFFD6E-E7F9-47F2-1F7F-F6DF82628A81}"/>
              </a:ext>
            </a:extLst>
          </p:cNvPr>
          <p:cNvSpPr txBox="1"/>
          <p:nvPr/>
        </p:nvSpPr>
        <p:spPr>
          <a:xfrm>
            <a:off x="8236241" y="5589319"/>
            <a:ext cx="299137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dirty="0">
                <a:latin typeface="Exo 2 Medium" pitchFamily="2" charset="-52"/>
              </a:rPr>
              <a:t>Буровые машины</a:t>
            </a:r>
          </a:p>
        </p:txBody>
      </p:sp>
    </p:spTree>
    <p:extLst>
      <p:ext uri="{BB962C8B-B14F-4D97-AF65-F5344CB8AC3E}">
        <p14:creationId xmlns:p14="http://schemas.microsoft.com/office/powerpoint/2010/main" val="3912731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65833AA-C41D-174E-E730-8494097D4E2D}"/>
              </a:ext>
            </a:extLst>
          </p:cNvPr>
          <p:cNvSpPr txBox="1">
            <a:spLocks/>
          </p:cNvSpPr>
          <p:nvPr/>
        </p:nvSpPr>
        <p:spPr>
          <a:xfrm>
            <a:off x="2395960" y="281430"/>
            <a:ext cx="10949649" cy="30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200" dirty="0">
                <a:solidFill>
                  <a:schemeClr val="bg1"/>
                </a:solidFill>
                <a:latin typeface="Exo 2 Medium" pitchFamily="2" charset="-52"/>
              </a:rPr>
              <a:t>Ключевые инвестиционные проекты Евразруды</a:t>
            </a:r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647EE7D7-9A0F-99A8-4981-B0AB97DBEBFE}"/>
              </a:ext>
            </a:extLst>
          </p:cNvPr>
          <p:cNvSpPr/>
          <p:nvPr/>
        </p:nvSpPr>
        <p:spPr>
          <a:xfrm>
            <a:off x="182747" y="1239967"/>
            <a:ext cx="3739116" cy="52167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905" tIns="40905" rIns="40905" bIns="40905" rtlCol="0" anchor="ctr"/>
          <a:lstStyle/>
          <a:p>
            <a:pPr marL="0" marR="0" lvl="0" indent="0" algn="ctr" defTabSz="1088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rPr>
              <a:t>Реконструкция Таштагольской шахты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D2B1F4-DE9A-655F-0F8F-CEAFF65E2C93}"/>
              </a:ext>
            </a:extLst>
          </p:cNvPr>
          <p:cNvSpPr txBox="1"/>
          <p:nvPr/>
        </p:nvSpPr>
        <p:spPr>
          <a:xfrm>
            <a:off x="316194" y="5005053"/>
            <a:ext cx="3220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817"/>
              </a:buClr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Инвестиции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8,6 млрд руб.</a:t>
            </a:r>
          </a:p>
        </p:txBody>
      </p:sp>
      <p:pic>
        <p:nvPicPr>
          <p:cNvPr id="9" name="Picture 2" descr="https://www.city-n.ru/upload/2019/09/09/429444_267767_big.jpg">
            <a:extLst>
              <a:ext uri="{FF2B5EF4-FFF2-40B4-BE49-F238E27FC236}">
                <a16:creationId xmlns:a16="http://schemas.microsoft.com/office/drawing/2014/main" id="{AAA7D33A-87D3-D749-C4BA-611CAC8BC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6194" y="2124369"/>
            <a:ext cx="3472223" cy="27643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6">
            <a:extLst>
              <a:ext uri="{FF2B5EF4-FFF2-40B4-BE49-F238E27FC236}">
                <a16:creationId xmlns:a16="http://schemas.microsoft.com/office/drawing/2014/main" id="{8C2A9BFF-59A5-13B5-4931-C28FC8E32A59}"/>
              </a:ext>
            </a:extLst>
          </p:cNvPr>
          <p:cNvSpPr/>
          <p:nvPr/>
        </p:nvSpPr>
        <p:spPr>
          <a:xfrm>
            <a:off x="4180499" y="1867393"/>
            <a:ext cx="3429189" cy="51395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905" tIns="40905" rIns="40905" bIns="40905" rtlCol="0" anchor="ctr"/>
          <a:lstStyle/>
          <a:p>
            <a:pPr marL="0" marR="0" lvl="0" indent="0" algn="ctr" defTabSz="1088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rPr>
              <a:t>Развитие Шерегешской шахты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CD7FEB-4B98-9E5A-7168-F2DBB51A59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518" y="2677201"/>
            <a:ext cx="3429189" cy="27433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328AEA-0A37-620F-C84E-79DCF294DF54}"/>
              </a:ext>
            </a:extLst>
          </p:cNvPr>
          <p:cNvSpPr txBox="1"/>
          <p:nvPr/>
        </p:nvSpPr>
        <p:spPr>
          <a:xfrm>
            <a:off x="4217517" y="5666830"/>
            <a:ext cx="3429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817"/>
              </a:buClr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Инвестиции 3,5 млрд руб.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95E3C0-9BFA-1F30-5E3D-D270FAD81A7D}"/>
              </a:ext>
            </a:extLst>
          </p:cNvPr>
          <p:cNvSpPr txBox="1"/>
          <p:nvPr/>
        </p:nvSpPr>
        <p:spPr>
          <a:xfrm>
            <a:off x="8021868" y="5005053"/>
            <a:ext cx="3471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817"/>
              </a:buClr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Инвестиции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xo 2 Medium" pitchFamily="2" charset="-52"/>
                <a:ea typeface="+mn-ea"/>
                <a:cs typeface="+mn-cs"/>
              </a:rPr>
              <a:t>0,21 млрд руб.</a:t>
            </a:r>
          </a:p>
        </p:txBody>
      </p:sp>
      <p:sp>
        <p:nvSpPr>
          <p:cNvPr id="26" name="Rectangle 36">
            <a:extLst>
              <a:ext uri="{FF2B5EF4-FFF2-40B4-BE49-F238E27FC236}">
                <a16:creationId xmlns:a16="http://schemas.microsoft.com/office/drawing/2014/main" id="{18F0D53D-1DCB-7E41-E1A3-9487B80F311D}"/>
              </a:ext>
            </a:extLst>
          </p:cNvPr>
          <p:cNvSpPr/>
          <p:nvPr/>
        </p:nvSpPr>
        <p:spPr>
          <a:xfrm>
            <a:off x="8038789" y="1346474"/>
            <a:ext cx="3186171" cy="51395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905" tIns="40905" rIns="40905" bIns="40905" rtlCol="0" anchor="ctr"/>
          <a:lstStyle/>
          <a:p>
            <a:pPr marL="0" marR="0" lvl="0" indent="0" algn="ctr" defTabSz="1088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xo 2 Medium" pitchFamily="2" charset="-52"/>
              </a:rPr>
              <a:t>Цифровизация Шерегешской шахты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30BE7D8-E39F-5A5D-2FFF-AFD99D6F76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71" t="11820" r="2307" b="5724"/>
          <a:stretch/>
        </p:blipFill>
        <p:spPr>
          <a:xfrm>
            <a:off x="8075808" y="2124369"/>
            <a:ext cx="3417521" cy="276438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46312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8AE2FB-4067-C1FE-7527-2E3101B4B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4" y="942340"/>
            <a:ext cx="11492630" cy="770714"/>
          </a:xfrm>
        </p:spPr>
        <p:txBody>
          <a:bodyPr>
            <a:normAutofit/>
          </a:bodyPr>
          <a:lstStyle/>
          <a:p>
            <a:r>
              <a:rPr lang="ru-RU" sz="3600" dirty="0"/>
              <a:t>Правила инвестиционной игры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772D5C-CCD1-560D-909C-7D4B78E8A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7638" y="1713054"/>
            <a:ext cx="11492629" cy="3621980"/>
          </a:xfrm>
        </p:spPr>
        <p:txBody>
          <a:bodyPr>
            <a:noAutofit/>
          </a:bodyPr>
          <a:lstStyle/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Игра продолжается в течение 7 раундов.</a:t>
            </a:r>
          </a:p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Стартовый капитал каждой команды – 12 единиц игровой валюты.</a:t>
            </a:r>
          </a:p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Даётся не более 1 минуты на принятие решения - покупать идею (верить в неё) или отклонять сделку. Команды голосуют тайно, записывают своё решение на бланке и передают бланк ведущему</a:t>
            </a:r>
            <a:r>
              <a:rPr lang="ru-RU" sz="2000" dirty="0"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Ставка (цена) лота определяется участниками команды.</a:t>
            </a:r>
          </a:p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Когда голосование окончено, ведущий объявляет решение команд, а участники узнают, удачна ли их инвестиция</a:t>
            </a:r>
            <a:r>
              <a:rPr lang="ru-RU" sz="2000" dirty="0"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Если идея уже превращена в технологию и команда инвестировала в неё, то команда получает удвоенную прибыль в игровой валюте (например, вклад составил 5 единиц валюты. Тогда прибыль составит – 10). Если идея пока не превращена в технологию или является выдумкой, команда теряет вложения.</a:t>
            </a:r>
          </a:p>
          <a:p>
            <a:r>
              <a:rPr lang="ru-RU" sz="2000" kern="100" dirty="0">
                <a:effectLst/>
                <a:latin typeface="Exo 2 Medium" pitchFamily="2" charset="-52"/>
                <a:ea typeface="Aptos" panose="020B0004020202020204" pitchFamily="34" charset="0"/>
                <a:cs typeface="Times New Roman" panose="02020603050405020304" pitchFamily="18" charset="0"/>
              </a:rPr>
              <a:t>Выигрывает тот, у кого больше чистой прибыли в игровой валюте по итогам игры.</a:t>
            </a:r>
          </a:p>
        </p:txBody>
      </p:sp>
    </p:spTree>
    <p:extLst>
      <p:ext uri="{BB962C8B-B14F-4D97-AF65-F5344CB8AC3E}">
        <p14:creationId xmlns:p14="http://schemas.microsoft.com/office/powerpoint/2010/main" val="513533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>
          <a:extLst>
            <a:ext uri="{FF2B5EF4-FFF2-40B4-BE49-F238E27FC236}">
              <a16:creationId xmlns:a16="http://schemas.microsoft.com/office/drawing/2014/main" id="{813E9970-77A5-5B06-9FCD-52C951D0B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4E55A438-1649-4AB5-26D9-F288CD7347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5" t="8095" r="25184" b="5314"/>
          <a:stretch/>
        </p:blipFill>
        <p:spPr bwMode="auto">
          <a:xfrm>
            <a:off x="5903088" y="851490"/>
            <a:ext cx="6288910" cy="600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6CEC35C-59C9-82B9-ADCB-16DB1CD7AF64}"/>
              </a:ext>
            </a:extLst>
          </p:cNvPr>
          <p:cNvSpPr txBox="1"/>
          <p:nvPr/>
        </p:nvSpPr>
        <p:spPr>
          <a:xfrm>
            <a:off x="392438" y="2875045"/>
            <a:ext cx="5288673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1600" i="0" dirty="0">
                <a:solidFill>
                  <a:srgbClr val="000000"/>
                </a:solidFill>
                <a:effectLst/>
                <a:latin typeface="Exo 2 Medium" pitchFamily="2" charset="-52"/>
              </a:rPr>
              <a:t>В рамках цифровизации шахты </a:t>
            </a:r>
            <a:r>
              <a:rPr lang="ru-RU" sz="1600" dirty="0">
                <a:latin typeface="Exo 2 Medium" pitchFamily="2" charset="-52"/>
              </a:rPr>
              <a:t>инженеры разработали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  <a:t>цифрового двойника месторождения для оптимизации добычи.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  <a:t>Реализация идеи позволяет развернуть систему позиционирования самоходной техники, снабдив оборудование специальными датчиками, а продвинутая система мониторинга и анализа видео показывает вес вагонов в реальном времени, сообщает о недогрузах и фиксирует, сколько руды привезли за смену, сутки, неделю. Все данные поступают в мобильный кабинет руководителя, доступ в который есть даже в глубине шахты.</a:t>
            </a:r>
            <a:b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</a:b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Exo 2 Medium" pitchFamily="2" charset="-52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F6018-DBE1-020F-D021-2B803D8B8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438" y="1323546"/>
            <a:ext cx="5510650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Кейс 1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Цифровые двойники месторождений</a:t>
            </a: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F57ED3-1C1E-DCFF-9A53-1D03DFCD587E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FFC278C-130F-0BFE-02AB-F16EAD828B6D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3908017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F86D8FD3-BAA1-FB78-FBA9-68F752148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9D0C5856-32FE-7FAC-72E6-694C7C3436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r="8558"/>
          <a:stretch/>
        </p:blipFill>
        <p:spPr bwMode="auto">
          <a:xfrm>
            <a:off x="0" y="833053"/>
            <a:ext cx="12203151" cy="602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4C3BCBC-0F7C-45FE-7F68-30ABED4E9980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dirty="0">
                <a:latin typeface="Exo 2.0" pitchFamily="2" charset="0"/>
              </a:rPr>
              <a:t>Правда! ЕВРАЗ завершил цифровизацию рудной шахты «</a:t>
            </a:r>
            <a:r>
              <a:rPr lang="ru-RU" dirty="0" err="1">
                <a:latin typeface="Exo 2.0" pitchFamily="2" charset="0"/>
              </a:rPr>
              <a:t>Шерегешская</a:t>
            </a:r>
            <a:r>
              <a:rPr lang="ru-RU" dirty="0">
                <a:latin typeface="Exo 2.0" pitchFamily="2" charset="0"/>
              </a:rPr>
              <a:t>». В рамках проекта под землей проведена беспроводная сеть стандарта LTE, а в комплексе внедренные системы позволяют в реальном времени отслеживать местонахождение каждой единицы техники, контролировать ключевые производственные показатели и управлять производственным процессом, а также обеспечивать необходимый уровень безопасности в выработках шахты. </a:t>
            </a:r>
          </a:p>
        </p:txBody>
      </p:sp>
    </p:spTree>
    <p:extLst>
      <p:ext uri="{BB962C8B-B14F-4D97-AF65-F5344CB8AC3E}">
        <p14:creationId xmlns:p14="http://schemas.microsoft.com/office/powerpoint/2010/main" val="391538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BBBE311-F6AC-D80E-A304-A0E16DD2F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7778" y="1924700"/>
            <a:ext cx="4990800" cy="5053826"/>
          </a:xfrm>
        </p:spPr>
        <p:txBody>
          <a:bodyPr>
            <a:normAutofit/>
          </a:bodyPr>
          <a:lstStyle/>
          <a:p>
            <a:pPr marL="50800" indent="0"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Горнодобывающая промышленность — это отрасль, которая обеспечивает человечество полезными ископаемыми: металлами, топливом, строительными материалами и драгоценными камнями. Без неё невозможно представить современную жизнь: из руд выплавляют сталь для машин, из угля и нефти получают энергию, а из минералов создают электронику..</a:t>
            </a:r>
            <a:endParaRPr lang="ru-RU" sz="2400" dirty="0">
              <a:latin typeface="Exo 2 Medium" pitchFamily="2" charset="-5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6CFB62C-9169-36D4-BC52-2CA580932D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r="12957"/>
          <a:stretch/>
        </p:blipFill>
        <p:spPr bwMode="auto">
          <a:xfrm>
            <a:off x="5708469" y="856034"/>
            <a:ext cx="6483531" cy="599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1117E1C-A99E-0990-5A61-84072579F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78" y="856034"/>
            <a:ext cx="4338183" cy="132556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Exo 2 Medium" pitchFamily="2" charset="-52"/>
              </a:rPr>
              <a:t>Знакомство </a:t>
            </a:r>
          </a:p>
        </p:txBody>
      </p:sp>
    </p:spTree>
    <p:extLst>
      <p:ext uri="{BB962C8B-B14F-4D97-AF65-F5344CB8AC3E}">
        <p14:creationId xmlns:p14="http://schemas.microsoft.com/office/powerpoint/2010/main" val="279638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14D032C-384F-9E1E-6212-7152AA2D42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57986" y="3089460"/>
            <a:ext cx="5432960" cy="347782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76176" rIns="0" bIns="7617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  <a:t>Российская </a:t>
            </a:r>
            <a:r>
              <a:rPr lang="ru-RU" altLang="ru-RU" sz="1800" dirty="0">
                <a:solidFill>
                  <a:srgbClr val="2C2C36"/>
                </a:solidFill>
                <a:latin typeface="Exo 2 Medium" pitchFamily="2" charset="-52"/>
              </a:rPr>
              <a:t>корпорация внедрила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  <a:t>аддитивные технологии (3D-печать) для производства оборудования в горнодобывающей промышленности, а также внедрила в производственную цепочку непосредственно в местах разработки. Благодаря технологии лазерного спекания удается оперативно напечатать практически любую деталь из металла или сплава не ожидая пока деталь изготовят на производстве и доставят в шахту, таким образом удаётся  минимизировать простой сложного оборудования.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49923954-7EED-7668-B228-2302E063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4" r="12569"/>
          <a:stretch/>
        </p:blipFill>
        <p:spPr bwMode="auto">
          <a:xfrm>
            <a:off x="5903088" y="861918"/>
            <a:ext cx="6288912" cy="599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ED0CB01-4195-2DB9-1DA3-A6440520B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786306"/>
            <a:ext cx="5449562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Кейс 2</a:t>
            </a:r>
            <a:br>
              <a:rPr lang="ru-RU" sz="3600" dirty="0">
                <a:latin typeface="Exo 2 Medium" pitchFamily="2" charset="-52"/>
              </a:rPr>
            </a:br>
            <a:r>
              <a:rPr lang="en-US" sz="3600" dirty="0">
                <a:latin typeface="Exo 2 Medium" pitchFamily="2" charset="-52"/>
              </a:rPr>
              <a:t>3D-</a:t>
            </a:r>
            <a:r>
              <a:rPr lang="ru-RU" sz="3600" dirty="0">
                <a:latin typeface="Exo 2 Medium" pitchFamily="2" charset="-52"/>
              </a:rPr>
              <a:t>печать для производства оборудования</a:t>
            </a:r>
            <a:br>
              <a:rPr lang="ru-RU" sz="3600" dirty="0">
                <a:latin typeface="Exo 2 Medium" pitchFamily="2" charset="-52"/>
              </a:rPr>
            </a:b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CFE86C-01EA-AAA9-6FF1-E5FA989F36E4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C8123C-0EAF-1659-C6C7-86DB9A44BAD4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1628179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51ED2349-EA4A-B9F2-7C0D-8FED2A81C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DAA9CB28-1097-DA28-8135-36ECDAC760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18065" r="-91" b="7818"/>
          <a:stretch/>
        </p:blipFill>
        <p:spPr bwMode="auto">
          <a:xfrm>
            <a:off x="0" y="833052"/>
            <a:ext cx="12203151" cy="602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CC7A82D-CCCB-C63A-7283-1EAC77570095}"/>
              </a:ext>
            </a:extLst>
          </p:cNvPr>
          <p:cNvSpPr/>
          <p:nvPr/>
        </p:nvSpPr>
        <p:spPr>
          <a:xfrm>
            <a:off x="0" y="4754880"/>
            <a:ext cx="6939280" cy="1750822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dirty="0">
                <a:latin typeface="Exo 2.0" pitchFamily="2" charset="0"/>
              </a:rPr>
              <a:t>Неправда! Пока что направление аддитивных технологий только готовится к развертыванию и интеграции в производственные цепочки. Для важных, тяжело нагруженных узлов специалисты применяют послойное нанесение порошка и связующего, что позволяет использовать разные материалы, а печать непосредственно металлом позволяет изготовить не большие нескольких деталей, тем не менее, внедрение данной технологии в производственные цепочки это только план на ближайшие годы.</a:t>
            </a:r>
          </a:p>
          <a:p>
            <a:pPr marL="177800"/>
            <a:endParaRPr lang="ru-RU" dirty="0">
              <a:latin typeface="Exo 2.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104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9E4FCFD-99F1-CADD-F366-155E47FF6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685" y="2666086"/>
            <a:ext cx="4750636" cy="3621980"/>
          </a:xfrm>
        </p:spPr>
        <p:txBody>
          <a:bodyPr>
            <a:normAutofit fontScale="77500" lnSpcReduction="20000"/>
          </a:bodyPr>
          <a:lstStyle/>
          <a:p>
            <a:pPr marL="50800" indent="0" algn="l">
              <a:buNone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Российская горнодобывающая компания </a:t>
            </a: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установила 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солнечные электростанции для энергоснабжения рудников</a:t>
            </a: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 и находящегося в них оборудования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 в Красноярском крае.</a:t>
            </a:r>
            <a:b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</a:b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Внедрение альтернативной энергетики не только увеличивает экономическую целесообразность, но также позволило значительно снизить влияние на окружающую среду.</a:t>
            </a:r>
            <a:endParaRPr lang="ru-RU" dirty="0">
              <a:latin typeface="Exo 2 Medium" pitchFamily="2" charset="-52"/>
            </a:endParaRP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6CB99D0D-DE57-2CBF-EF82-DEEE0261DC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t="-255" r="27569" b="-255"/>
          <a:stretch/>
        </p:blipFill>
        <p:spPr bwMode="auto">
          <a:xfrm>
            <a:off x="5903088" y="840323"/>
            <a:ext cx="6288912" cy="601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2F2D3FE-F23D-1313-83B5-DD44638069F9}"/>
              </a:ext>
            </a:extLst>
          </p:cNvPr>
          <p:cNvSpPr txBox="1">
            <a:spLocks/>
          </p:cNvSpPr>
          <p:nvPr/>
        </p:nvSpPr>
        <p:spPr>
          <a:xfrm>
            <a:off x="392438" y="1323546"/>
            <a:ext cx="55106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</a:t>
            </a:r>
            <a:r>
              <a:rPr lang="en-US" sz="3600" dirty="0">
                <a:latin typeface="Exo 2 Medium" pitchFamily="2" charset="-52"/>
              </a:rPr>
              <a:t>3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Солнечные панели на рудниках</a:t>
            </a: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C00C8A7-85AC-6199-95F6-DB0502612DA7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B713FA-A276-47CB-49ED-59C902916720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2068506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2FD91220-5F20-090C-4CE3-A04478C83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6B8F253B-716B-D2AF-5281-ABDB55DC68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18065" r="-91" b="7818"/>
          <a:stretch/>
        </p:blipFill>
        <p:spPr bwMode="auto">
          <a:xfrm>
            <a:off x="0" y="833052"/>
            <a:ext cx="12203151" cy="602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38642B6-C2F8-96E7-58EA-251E5E0028DA}"/>
              </a:ext>
            </a:extLst>
          </p:cNvPr>
          <p:cNvSpPr/>
          <p:nvPr/>
        </p:nvSpPr>
        <p:spPr>
          <a:xfrm>
            <a:off x="0" y="4754880"/>
            <a:ext cx="6939280" cy="1750822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dirty="0">
                <a:solidFill>
                  <a:schemeClr val="bg1"/>
                </a:solidFill>
                <a:latin typeface="Exo 2.0" panose="020B0604020202020204" charset="-52"/>
              </a:rPr>
              <a:t>Неправда! Подобные проекты действительно реализуются некоторыми компаниями. Например, в Африке существует проект </a:t>
            </a:r>
            <a:r>
              <a:rPr lang="en-US" b="0" i="0" dirty="0" err="1">
                <a:solidFill>
                  <a:schemeClr val="bg1"/>
                </a:solidFill>
                <a:effectLst/>
                <a:latin typeface="Exo 2.0" panose="020B0604020202020204" charset="-52"/>
              </a:rPr>
              <a:t>Fekola</a:t>
            </a:r>
            <a:r>
              <a:rPr lang="en-US" b="0" i="0" dirty="0">
                <a:solidFill>
                  <a:schemeClr val="bg1"/>
                </a:solidFill>
                <a:effectLst/>
                <a:latin typeface="Exo 2.0" panose="020B0604020202020204" charset="-52"/>
              </a:rPr>
              <a:t> Solar</a:t>
            </a:r>
            <a:r>
              <a:rPr lang="ru-RU" b="0" i="0" dirty="0">
                <a:solidFill>
                  <a:schemeClr val="bg1"/>
                </a:solidFill>
                <a:effectLst/>
                <a:latin typeface="Exo 2.0" panose="020B0604020202020204" charset="-52"/>
              </a:rPr>
              <a:t> для золотых рудников, тем не менее, в условиях Российского климата чаще всего установка солнечных панелей не сможет  даже окупиться. </a:t>
            </a:r>
            <a:r>
              <a:rPr lang="ru-RU" dirty="0">
                <a:solidFill>
                  <a:schemeClr val="bg1"/>
                </a:solidFill>
                <a:latin typeface="Exo 2.0" panose="020B0604020202020204" charset="-52"/>
              </a:rPr>
              <a:t>Подобные проекты теоретически можно было бы внедрять для улучшения экологической ситуации, но непосредственно само производство солнечных панелей само по себе не является «зеленым», из-за чего сомнительно.</a:t>
            </a:r>
          </a:p>
          <a:p>
            <a:pPr marL="177800"/>
            <a:endParaRPr lang="ru-RU" dirty="0">
              <a:solidFill>
                <a:schemeClr val="bg1"/>
              </a:solidFill>
              <a:latin typeface="Exo 2.0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15376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1866F0AD-007E-78BD-9F19-397691389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9684" y="2599665"/>
            <a:ext cx="5510650" cy="37548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76176" rIns="0" bIns="7617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2C2C36"/>
                </a:solidFill>
                <a:effectLst/>
                <a:latin typeface="Exo 2 Medium" pitchFamily="2" charset="-52"/>
              </a:rPr>
              <a:t>Сегодня дроны являются мультифункциональными помощниками для профессионалов во многих сферах. Так, благодаря использованию высокотехнологичных датчиков, закрепленных на корпусе дрона, геологи могут легко и оперативно просканировать огромную территорию и находить месторождения и залежи руды прямо с воздуха. Такому дрону достаточно просто облететь всю территорию, после чего данные загружаются на компь</a:t>
            </a:r>
            <a:r>
              <a:rPr lang="ru-RU" altLang="ru-RU" sz="1800" dirty="0">
                <a:solidFill>
                  <a:srgbClr val="2C2C36"/>
                </a:solidFill>
                <a:latin typeface="Exo 2 Medium" pitchFamily="2" charset="-52"/>
              </a:rPr>
              <a:t>ютер, а программа автоматически покажет где лучше ввести разработку.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Exo 2 Medium" pitchFamily="2" charset="-52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9061BD8-CF24-1B02-664A-730F7F73734C}"/>
              </a:ext>
            </a:extLst>
          </p:cNvPr>
          <p:cNvSpPr txBox="1">
            <a:spLocks/>
          </p:cNvSpPr>
          <p:nvPr/>
        </p:nvSpPr>
        <p:spPr>
          <a:xfrm>
            <a:off x="392438" y="1323546"/>
            <a:ext cx="55106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</a:t>
            </a:r>
            <a:r>
              <a:rPr lang="en-US" sz="3600" dirty="0">
                <a:latin typeface="Exo 2 Medium" pitchFamily="2" charset="-52"/>
              </a:rPr>
              <a:t>4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Дроны для геологоразведки</a:t>
            </a: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40EB5568-1162-C839-0D4C-2A2D50192A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5" r="21978"/>
          <a:stretch/>
        </p:blipFill>
        <p:spPr bwMode="auto">
          <a:xfrm>
            <a:off x="5903090" y="851491"/>
            <a:ext cx="6288910" cy="600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582060-84CD-1F53-CF7D-1B91F3AA8F3E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720F73-3944-B41D-CF91-E899A164D5E7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2356379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35997B16-4245-A4EC-ECF1-0B8276F15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930879D8-4B74-C500-E6F5-2D42D2E722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r="8558"/>
          <a:stretch/>
        </p:blipFill>
        <p:spPr bwMode="auto">
          <a:xfrm>
            <a:off x="0" y="833053"/>
            <a:ext cx="12203151" cy="602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1F96B19-1BF9-C0D2-E2B3-3D58D40E8A0F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sz="1600" dirty="0">
                <a:latin typeface="Exo 2.0" pitchFamily="2" charset="0"/>
              </a:rPr>
              <a:t>Правда! «Дроны с мультиспектральными камерами используются для поиска новых месторождений в Сибири». Геологоразведка с помощью дронов активно внедряется, например, ГК «</a:t>
            </a:r>
            <a:r>
              <a:rPr lang="ru-RU" sz="1600" dirty="0" err="1">
                <a:latin typeface="Exo 2.0" pitchFamily="2" charset="0"/>
              </a:rPr>
              <a:t>Геоскан</a:t>
            </a:r>
            <a:r>
              <a:rPr lang="ru-RU" sz="1600" dirty="0">
                <a:latin typeface="Exo 2.0" pitchFamily="2" charset="0"/>
              </a:rPr>
              <a:t>», который использовал подобную технологию на одном из месторождений в Сибири площадью более 1250 км</a:t>
            </a:r>
            <a:r>
              <a:rPr lang="en-US" sz="1600" dirty="0">
                <a:latin typeface="Exo 2.0" pitchFamily="2" charset="0"/>
              </a:rPr>
              <a:t>^</a:t>
            </a:r>
            <a:r>
              <a:rPr lang="ru-RU" sz="1200" dirty="0">
                <a:latin typeface="Exo 2.0" pitchFamily="2" charset="0"/>
              </a:rPr>
              <a:t>2</a:t>
            </a:r>
            <a:r>
              <a:rPr lang="ru-RU" sz="1600" dirty="0">
                <a:latin typeface="Exo 2.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3521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9ACB0BF3-853B-60C7-E7DE-F6BDA4D4B7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71061" y="3290160"/>
            <a:ext cx="5318539" cy="32008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76176" rIns="0" bIns="7617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Современные роботизированные комплексы позволяют выполнять работы в условиях повышенной опасности, таких как взятие проб грунта или мониторинг устойчивости пород, мониторинг состояния рудника, поиск неисправностей оборудования. Российская компания внедряет подобных </a:t>
            </a:r>
            <a:r>
              <a:rPr lang="ru-RU" sz="1800" b="0" i="0" dirty="0" err="1">
                <a:solidFill>
                  <a:srgbClr val="2C2C36"/>
                </a:solidFill>
                <a:effectLst/>
                <a:latin typeface="Exo 2 Medium" pitchFamily="2" charset="-52"/>
              </a:rPr>
              <a:t>самоходящих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 роботов, которые оснащаются датчиками для анализа газового состава, температуры и влажности, тем самым снижая риски для персонала. </a:t>
            </a:r>
            <a:endParaRPr kumimoji="0" lang="ru-RU" alt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Exo 2 Medium" pitchFamily="2" charset="-52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722D240-5F05-7895-974F-9869393E22A1}"/>
              </a:ext>
            </a:extLst>
          </p:cNvPr>
          <p:cNvSpPr txBox="1">
            <a:spLocks/>
          </p:cNvSpPr>
          <p:nvPr/>
        </p:nvSpPr>
        <p:spPr>
          <a:xfrm>
            <a:off x="371061" y="1487431"/>
            <a:ext cx="55106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</a:t>
            </a:r>
            <a:r>
              <a:rPr lang="en-US" sz="3600" dirty="0">
                <a:latin typeface="Exo 2 Medium" pitchFamily="2" charset="-52"/>
              </a:rPr>
              <a:t>5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Роботизированные системы для опасных работ в шахтах</a:t>
            </a: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63F8501E-BF44-8FA7-13F0-7A777E1B84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5" r="13626"/>
          <a:stretch/>
        </p:blipFill>
        <p:spPr bwMode="auto">
          <a:xfrm>
            <a:off x="5903090" y="851491"/>
            <a:ext cx="6288910" cy="600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DCE623D-23FD-994E-1A7C-E9E2D585A1CF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FB10C2-0EC9-1118-B14B-2D8383228896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439224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78653D14-0EED-4697-4997-141192670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AA68FF2C-1806-09B0-3E06-C47BB3F5C7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r="8558"/>
          <a:stretch/>
        </p:blipFill>
        <p:spPr bwMode="auto">
          <a:xfrm>
            <a:off x="0" y="833053"/>
            <a:ext cx="12203151" cy="602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C8B091D-B420-4449-7065-3E10EE4BBA7D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sz="1600" dirty="0">
                <a:latin typeface="Exo 2.0" pitchFamily="2" charset="0"/>
              </a:rPr>
              <a:t>С июне 2024 года беспилотную </a:t>
            </a:r>
            <a:r>
              <a:rPr lang="ru-RU" sz="1600" dirty="0" err="1">
                <a:latin typeface="Exo 2.0" pitchFamily="2" charset="0"/>
              </a:rPr>
              <a:t>робособаку</a:t>
            </a:r>
            <a:r>
              <a:rPr lang="ru-RU" sz="1600" dirty="0">
                <a:latin typeface="Exo 2.0" pitchFamily="2" charset="0"/>
              </a:rPr>
              <a:t> используют в подземных условиях. На одном из месторождений в Пермском крае внедрены роботизированные собаки, оснащенные системой 3D-навигации, легко преодолевающие препятствия, а также способные выполнять анализ и мониторинг состояния рудника.</a:t>
            </a:r>
          </a:p>
        </p:txBody>
      </p:sp>
    </p:spTree>
    <p:extLst>
      <p:ext uri="{BB962C8B-B14F-4D97-AF65-F5344CB8AC3E}">
        <p14:creationId xmlns:p14="http://schemas.microsoft.com/office/powerpoint/2010/main" val="39331740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202F3FE-BDC2-02E0-7866-9457D8D4F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3840" y="3021686"/>
            <a:ext cx="5112594" cy="3621980"/>
          </a:xfrm>
        </p:spPr>
        <p:txBody>
          <a:bodyPr>
            <a:normAutofit fontScale="70000" lnSpcReduction="20000"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	Искусственный интеллект, а вернее специально обученная нейронная сеть глубокого обучения, справилась с предсказыванием месторождений полезных ископаемых по едва уловимым признакам геологических данных, спутниковых снимков и истории разработок. По словам разработчиков этого ИИ, для нахождения новых месторождений теперь даже не обязательно выходить за пределы офиса. </a:t>
            </a:r>
          </a:p>
          <a:p>
            <a:endParaRPr lang="ru-RU" dirty="0">
              <a:latin typeface="Exo 2 Medium" pitchFamily="2" charset="-52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F8F56D1-5057-9B91-C52E-8BCF499486DC}"/>
              </a:ext>
            </a:extLst>
          </p:cNvPr>
          <p:cNvSpPr txBox="1">
            <a:spLocks/>
          </p:cNvSpPr>
          <p:nvPr/>
        </p:nvSpPr>
        <p:spPr>
          <a:xfrm>
            <a:off x="392438" y="1425146"/>
            <a:ext cx="531748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6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ИИ для прогнозирования месторождений</a:t>
            </a:r>
            <a:br>
              <a:rPr lang="ru-RU" sz="3600" dirty="0">
                <a:latin typeface="Exo 2 Medium" pitchFamily="2" charset="-52"/>
              </a:rPr>
            </a:br>
            <a:endParaRPr lang="ru-RU" sz="3600" dirty="0">
              <a:latin typeface="Exo 2 Medium" pitchFamily="2" charset="-52"/>
            </a:endParaRPr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2467CE62-A1ED-D60C-B0C8-506F8E1DA2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9"/>
          <a:stretch/>
        </p:blipFill>
        <p:spPr bwMode="auto">
          <a:xfrm>
            <a:off x="5903090" y="819146"/>
            <a:ext cx="6288910" cy="603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DA88B8-2A8C-8C84-6FB0-4B59850307C8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5AB27B-2AC9-2D2B-80DF-AC7119D4DEB3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894606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6D968B72-2960-1B2A-D71D-E4518F8C6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8D712A0B-F505-31D7-5D55-2AD8B07FFB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r="8558"/>
          <a:stretch/>
        </p:blipFill>
        <p:spPr bwMode="auto">
          <a:xfrm>
            <a:off x="0" y="833053"/>
            <a:ext cx="12203151" cy="602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679A036-B579-793D-6A0A-5B4CAA3D679A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sz="1100" dirty="0">
                <a:latin typeface="Exo 2 Medium" pitchFamily="2" charset="-52"/>
              </a:rPr>
              <a:t>Правда! Искусственный интеллект уже используется для анализа геологических данных и поиска новых месторождений. Эти нейронные сети могут предсказывать геологические формации и месторождения полезных ископаемых с беспрецедентной точностью. В России используют технологию «Когнитивный геолог», которая интегрирует различные типы данных, получаемых на каждом этапе цикла геологоразведки, включая данные сейсмики, геофизических исследований скважин, исследования керна, в единую геологическую модель. Все эти данные дополняются информации из открытых источников, благодаря чему эффективность поиска увеличивается многократно.</a:t>
            </a:r>
          </a:p>
        </p:txBody>
      </p:sp>
    </p:spTree>
    <p:extLst>
      <p:ext uri="{BB962C8B-B14F-4D97-AF65-F5344CB8AC3E}">
        <p14:creationId xmlns:p14="http://schemas.microsoft.com/office/powerpoint/2010/main" val="1635026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F6591F77-9766-3E23-874C-92DE98486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" t="9797" r="196" b="3918"/>
          <a:stretch/>
        </p:blipFill>
        <p:spPr bwMode="auto">
          <a:xfrm>
            <a:off x="-81023" y="868101"/>
            <a:ext cx="12318040" cy="598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A3A9CC0-5394-F5DE-2538-040FC15DA20F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sz="1800" dirty="0">
                <a:latin typeface="Exo 2.0" pitchFamily="2" charset="0"/>
              </a:rPr>
              <a:t>Первые упоминания о добыче минералов относятся к Древнему Египту (3000 лет до н.э.). Египтяне добывали медь, золото и камень для пирамид.</a:t>
            </a:r>
          </a:p>
        </p:txBody>
      </p:sp>
    </p:spTree>
    <p:extLst>
      <p:ext uri="{BB962C8B-B14F-4D97-AF65-F5344CB8AC3E}">
        <p14:creationId xmlns:p14="http://schemas.microsoft.com/office/powerpoint/2010/main" val="30016987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9A37003-7A16-0C95-A7AD-0005CD263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685" y="2666086"/>
            <a:ext cx="5510650" cy="4191914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None/>
            </a:pPr>
            <a:r>
              <a:rPr lang="en-US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	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Нанотехнологии, как одно из передовых универсальных направлений, используются для создания износостойких покрытий, продлевающих срок службы оборудования. </a:t>
            </a:r>
          </a:p>
          <a:p>
            <a:pPr>
              <a:spcBef>
                <a:spcPts val="900"/>
              </a:spcBef>
              <a:spcAft>
                <a:spcPts val="900"/>
              </a:spcAft>
              <a:buNone/>
            </a:pP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	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Одним из примеров является тонкое покрытие на основе </a:t>
            </a: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титана и керамики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, толщиной всего несколько десятков нанометров. Такое покрытие используется на металлургических комбинатах. Оно устойчиво к высоким температурам и коррозии при работе с расплавленным металлом. Это помогает снизить затраты на ремонт оборудования на 25% за 5 лет эксплуатации.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1297620-8181-FFFD-3926-0E96A896A68A}"/>
              </a:ext>
            </a:extLst>
          </p:cNvPr>
          <p:cNvSpPr txBox="1">
            <a:spLocks/>
          </p:cNvSpPr>
          <p:nvPr/>
        </p:nvSpPr>
        <p:spPr>
          <a:xfrm>
            <a:off x="392438" y="1323546"/>
            <a:ext cx="55106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7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 err="1">
                <a:latin typeface="Exo 2 Medium" pitchFamily="2" charset="-52"/>
              </a:rPr>
              <a:t>Нанопокрытия</a:t>
            </a:r>
            <a:r>
              <a:rPr lang="ru-RU" sz="3600" dirty="0">
                <a:latin typeface="Exo 2 Medium" pitchFamily="2" charset="-52"/>
              </a:rPr>
              <a:t> для защиты оборудования</a:t>
            </a:r>
            <a:br>
              <a:rPr lang="ru-RU" sz="3600" dirty="0">
                <a:latin typeface="Exo 2 Medium" pitchFamily="2" charset="-52"/>
              </a:rPr>
            </a:br>
            <a:r>
              <a:rPr lang="en-US" sz="3600" dirty="0">
                <a:latin typeface="Exo 2 Medium" pitchFamily="2" charset="-52"/>
              </a:rPr>
              <a:t>		</a:t>
            </a:r>
            <a:endParaRPr lang="ru-RU" sz="3600" dirty="0">
              <a:latin typeface="Exo 2 Medium" pitchFamily="2" charset="-52"/>
            </a:endParaRP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D07DF520-C386-8E16-CB68-9D965A9E8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6" r="6378"/>
          <a:stretch/>
        </p:blipFill>
        <p:spPr bwMode="auto">
          <a:xfrm>
            <a:off x="5903089" y="851808"/>
            <a:ext cx="6288912" cy="600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6BF5F0-6450-820B-DCD2-1630AF4F4C6B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CB7E1F-A0A1-85C7-8672-15DC1C36D4F8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3937802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DD01A70E-674D-83B1-B553-E01533F84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22ED2A8B-0C0B-ECB8-7C83-F1057C4929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18065" r="-91" b="7818"/>
          <a:stretch/>
        </p:blipFill>
        <p:spPr bwMode="auto">
          <a:xfrm>
            <a:off x="0" y="833052"/>
            <a:ext cx="12203151" cy="602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6A17D6A-2326-CB36-188A-66DD397055D4}"/>
              </a:ext>
            </a:extLst>
          </p:cNvPr>
          <p:cNvSpPr/>
          <p:nvPr/>
        </p:nvSpPr>
        <p:spPr>
          <a:xfrm>
            <a:off x="0" y="4754880"/>
            <a:ext cx="6939280" cy="1750822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dirty="0">
                <a:latin typeface="Exo 2.0" pitchFamily="2" charset="0"/>
              </a:rPr>
              <a:t>Неправда! </a:t>
            </a:r>
          </a:p>
          <a:p>
            <a:pPr marL="177800"/>
            <a:r>
              <a:rPr lang="ru-RU" dirty="0">
                <a:latin typeface="Exo 2.0" pitchFamily="2" charset="0"/>
              </a:rPr>
              <a:t>Несмотря на то, что действительно существуют тонкие покрытия, добавляющие свойства гидрофобности, увеличивающие износостойкость, а также препятствующие коррозии, их использование при сверхвысоких температурах всё еще затруднительно. В особенности, такое покрытие на основе титана не сможет долго прослужить, т.к. температуры плавления титана и стали достаточно близки.</a:t>
            </a:r>
          </a:p>
          <a:p>
            <a:pPr marL="177800"/>
            <a:endParaRPr lang="ru-RU" dirty="0">
              <a:latin typeface="Exo 2.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603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AF5C7EF3-F3C4-916C-BC5C-0060C4E18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9685" y="2666086"/>
            <a:ext cx="5268796" cy="3988714"/>
          </a:xfrm>
        </p:spPr>
        <p:txBody>
          <a:bodyPr>
            <a:normAutofit fontScale="70000" lnSpcReduction="20000"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	Беспилотные автомобили являются уже обыденностью некоторых городов. Тем не менее, с недавних пор были внедрены а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втономные самосвалы без экипажа, которые используются на рудниках для перевозки полезных ископаемых. Компании уже сейчас активно используют беспилотные грузовики для повышения безопасности и эффективности</a:t>
            </a: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. Разработка подобных решений по сути даже проще, чем с автомобилями, т.к. на рудниках нет посторонних и гораздо меньше неопределённости.</a:t>
            </a:r>
            <a:endParaRPr lang="ru-RU" dirty="0">
              <a:latin typeface="Exo 2 Medium" pitchFamily="2" charset="-52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3A69083-AFA0-8B4E-E714-DD7A4D3979FD}"/>
              </a:ext>
            </a:extLst>
          </p:cNvPr>
          <p:cNvSpPr txBox="1">
            <a:spLocks/>
          </p:cNvSpPr>
          <p:nvPr/>
        </p:nvSpPr>
        <p:spPr>
          <a:xfrm>
            <a:off x="349685" y="1334529"/>
            <a:ext cx="551065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Кейс дополнительный</a:t>
            </a:r>
            <a:br>
              <a:rPr lang="ru-RU" sz="3600" dirty="0">
                <a:latin typeface="Exo 2 Medium" pitchFamily="2" charset="-52"/>
              </a:rPr>
            </a:br>
            <a:r>
              <a:rPr lang="ru-RU" sz="3600" dirty="0">
                <a:latin typeface="Exo 2 Medium" pitchFamily="2" charset="-52"/>
              </a:rPr>
              <a:t>Автономные самосвалы</a:t>
            </a:r>
          </a:p>
          <a:p>
            <a:endParaRPr lang="ru-RU" sz="3600" dirty="0">
              <a:latin typeface="Exo 2 Medium" pitchFamily="2" charset="-52"/>
            </a:endParaRPr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3D6FDB13-6212-57A1-48E9-7ABC2EDB3C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" r="10706"/>
          <a:stretch/>
        </p:blipFill>
        <p:spPr bwMode="auto">
          <a:xfrm>
            <a:off x="5903090" y="866655"/>
            <a:ext cx="6288910" cy="599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E1D45B-4683-995A-1062-9B08DE9E0691}"/>
              </a:ext>
            </a:extLst>
          </p:cNvPr>
          <p:cNvSpPr/>
          <p:nvPr/>
        </p:nvSpPr>
        <p:spPr>
          <a:xfrm>
            <a:off x="5903088" y="5466080"/>
            <a:ext cx="2075083" cy="423746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Exo 2.0 Black" pitchFamily="2" charset="0"/>
              </a:rPr>
              <a:t>Вопрос: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D77019D-5EDF-6D01-6246-67BC9805A20D}"/>
              </a:ext>
            </a:extLst>
          </p:cNvPr>
          <p:cNvSpPr/>
          <p:nvPr/>
        </p:nvSpPr>
        <p:spPr>
          <a:xfrm>
            <a:off x="5903088" y="5856372"/>
            <a:ext cx="5699230" cy="670572"/>
          </a:xfrm>
          <a:prstGeom prst="rect">
            <a:avLst/>
          </a:prstGeom>
          <a:solidFill>
            <a:srgbClr val="896F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latin typeface="Exo 2.0" pitchFamily="2" charset="0"/>
              </a:rPr>
              <a:t>Верите ли вы, что это уже реализованная идея, или это еще только планы на будущее?</a:t>
            </a:r>
          </a:p>
        </p:txBody>
      </p:sp>
    </p:spTree>
    <p:extLst>
      <p:ext uri="{BB962C8B-B14F-4D97-AF65-F5344CB8AC3E}">
        <p14:creationId xmlns:p14="http://schemas.microsoft.com/office/powerpoint/2010/main" val="24247448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1E540C08-A6B9-550E-529A-6DED8202F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398B70F3-0542-FE38-2CF4-4939C1A248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r="8558"/>
          <a:stretch/>
        </p:blipFill>
        <p:spPr bwMode="auto">
          <a:xfrm>
            <a:off x="0" y="833053"/>
            <a:ext cx="12203151" cy="602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405DB99-1D1E-2956-8F43-209C8EFB3287}"/>
              </a:ext>
            </a:extLst>
          </p:cNvPr>
          <p:cNvSpPr/>
          <p:nvPr/>
        </p:nvSpPr>
        <p:spPr>
          <a:xfrm>
            <a:off x="0" y="4552714"/>
            <a:ext cx="6800075" cy="1617708"/>
          </a:xfrm>
          <a:prstGeom prst="rect">
            <a:avLst/>
          </a:prstGeom>
          <a:solidFill>
            <a:srgbClr val="3E2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ru-RU" sz="1800" dirty="0">
                <a:latin typeface="Exo 2.0" pitchFamily="2" charset="0"/>
              </a:rPr>
              <a:t>Правда! Действительно, автономные «Большие машины» это не плод воображения. При этом, подобные успешные разработки существует как в иностранных компаниях, так и российских (например, ПАО «КАМАЗ», «ВИСТ Групп» и др.)</a:t>
            </a:r>
          </a:p>
        </p:txBody>
      </p:sp>
    </p:spTree>
    <p:extLst>
      <p:ext uri="{BB962C8B-B14F-4D97-AF65-F5344CB8AC3E}">
        <p14:creationId xmlns:p14="http://schemas.microsoft.com/office/powerpoint/2010/main" val="26123876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191E7-C976-6AB4-0166-B0F532537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>
            <a:extLst>
              <a:ext uri="{FF2B5EF4-FFF2-40B4-BE49-F238E27FC236}">
                <a16:creationId xmlns:a16="http://schemas.microsoft.com/office/drawing/2014/main" id="{B66EEC33-F37A-02C6-A7C8-8C2752D9E2A1}"/>
              </a:ext>
            </a:extLst>
          </p:cNvPr>
          <p:cNvSpPr txBox="1">
            <a:spLocks/>
          </p:cNvSpPr>
          <p:nvPr/>
        </p:nvSpPr>
        <p:spPr>
          <a:xfrm>
            <a:off x="204608" y="2750650"/>
            <a:ext cx="5478562" cy="444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Exo 2 Medium"/>
                <a:ea typeface="Exo 2 Medium"/>
                <a:cs typeface="Exo 2 Medium"/>
                <a:sym typeface="Exo 2 Medium"/>
              </a:defRPr>
            </a:lvl9pPr>
          </a:lstStyle>
          <a:p>
            <a:pPr algn="l"/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ЕВРАЗ ЗСМК – крупнейшее горно-металлургическое  и горнорудное предприятие России.</a:t>
            </a:r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cs typeface="Amiri Quran" panose="00000500000000000000" pitchFamily="2" charset="-78"/>
              </a:rPr>
              <a:t> </a:t>
            </a:r>
          </a:p>
          <a:p>
            <a:pPr algn="l"/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cs typeface="Amiri Quran" panose="00000500000000000000" pitchFamily="2" charset="-78"/>
              </a:rPr>
              <a:t>Комбинат занимает территорию общей площадью более 3 тысяч га. в Новокузнецке. Производит уникальную линейку рельсов по российским и зарубежным стандартам. М</a:t>
            </a:r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еталл ЕВРАЗ ЗСМК -  в основе масштабных строек страны.</a:t>
            </a:r>
          </a:p>
          <a:p>
            <a:pPr algn="l"/>
            <a:br>
              <a:rPr lang="ru-RU" sz="1600" b="0" dirty="0">
                <a:solidFill>
                  <a:schemeClr val="tx1"/>
                </a:solidFill>
                <a:latin typeface="Exo 2 Medium" pitchFamily="2" charset="-52"/>
              </a:rPr>
            </a:br>
            <a:endParaRPr lang="ru-RU" sz="1600" b="0" dirty="0">
              <a:solidFill>
                <a:schemeClr val="tx1"/>
              </a:solidFill>
              <a:latin typeface="Exo 2 Medium" pitchFamily="2" charset="-52"/>
              <a:ea typeface="Calibri" panose="020F0502020204030204" pitchFamily="34" charset="0"/>
              <a:cs typeface="Amiri Quran" panose="00000500000000000000" pitchFamily="2" charset="-78"/>
            </a:endParaRPr>
          </a:p>
          <a:p>
            <a:pPr algn="l"/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На ЕВРАЗ ЗСМК работает 22 000 человек,  из них более 3,5 тыс. -  это молодежь до 30 лет.  Четыре тысячи работников комбината – это  выпускники </a:t>
            </a:r>
            <a:r>
              <a:rPr lang="ru-RU" sz="1600" b="0" dirty="0" err="1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СибГИУ</a:t>
            </a:r>
            <a:r>
              <a:rPr lang="ru-RU" sz="1600" b="0" dirty="0">
                <a:solidFill>
                  <a:schemeClr val="tx1"/>
                </a:solidFill>
                <a:latin typeface="Exo 2 Medium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C82931E-8FC2-B0C7-49D1-FA12D0D461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1" t="21530" r="33785"/>
          <a:stretch/>
        </p:blipFill>
        <p:spPr>
          <a:xfrm>
            <a:off x="5868365" y="868101"/>
            <a:ext cx="6323635" cy="5989899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535477BB-070E-79AD-A8A9-0F6EE9467739}"/>
              </a:ext>
            </a:extLst>
          </p:cNvPr>
          <p:cNvSpPr txBox="1">
            <a:spLocks/>
          </p:cNvSpPr>
          <p:nvPr/>
        </p:nvSpPr>
        <p:spPr>
          <a:xfrm>
            <a:off x="204608" y="1425087"/>
            <a:ext cx="623091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B2D80"/>
              </a:buClr>
              <a:buSzPts val="4400"/>
              <a:buFont typeface="Exo 2 Medium"/>
              <a:buNone/>
              <a:defRPr sz="4400" b="1" i="0" u="none" strike="noStrike" cap="none">
                <a:solidFill>
                  <a:srgbClr val="5B2D80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dirty="0">
                <a:latin typeface="Exo 2 Medium" pitchFamily="2" charset="-52"/>
              </a:rPr>
              <a:t>ЕВРАЗ Объединенный Западно-Сибирский металлургический комбинат </a:t>
            </a:r>
          </a:p>
        </p:txBody>
      </p:sp>
    </p:spTree>
    <p:extLst>
      <p:ext uri="{BB962C8B-B14F-4D97-AF65-F5344CB8AC3E}">
        <p14:creationId xmlns:p14="http://schemas.microsoft.com/office/powerpoint/2010/main" val="20530540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FF9EC77F-FCE7-7882-B422-DE60E092B2EB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3153363" y="5527344"/>
            <a:ext cx="7608598" cy="15617"/>
          </a:xfrm>
          <a:prstGeom prst="straightConnector1">
            <a:avLst/>
          </a:prstGeom>
          <a:ln w="76200">
            <a:solidFill>
              <a:srgbClr val="3E2663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DC4EA394-2AA8-D6E4-281B-30EB14F147A3}"/>
              </a:ext>
            </a:extLst>
          </p:cNvPr>
          <p:cNvGrpSpPr/>
          <p:nvPr/>
        </p:nvGrpSpPr>
        <p:grpSpPr>
          <a:xfrm>
            <a:off x="4009145" y="4639743"/>
            <a:ext cx="1701650" cy="1672006"/>
            <a:chOff x="6710109" y="4721837"/>
            <a:chExt cx="1701650" cy="1672006"/>
          </a:xfrm>
        </p:grpSpPr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id="{2187B12C-51F7-D270-1595-E61E55ED00FE}"/>
                </a:ext>
              </a:extLst>
            </p:cNvPr>
            <p:cNvSpPr/>
            <p:nvPr/>
          </p:nvSpPr>
          <p:spPr>
            <a:xfrm>
              <a:off x="6714717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Текст 2">
              <a:extLst>
                <a:ext uri="{FF2B5EF4-FFF2-40B4-BE49-F238E27FC236}">
                  <a16:creationId xmlns:a16="http://schemas.microsoft.com/office/drawing/2014/main" id="{5AD3D89C-6319-C074-C0EC-D235451A90B8}"/>
                </a:ext>
              </a:extLst>
            </p:cNvPr>
            <p:cNvSpPr txBox="1">
              <a:spLocks/>
            </p:cNvSpPr>
            <p:nvPr/>
          </p:nvSpPr>
          <p:spPr>
            <a:xfrm>
              <a:off x="6710109" y="564785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Контроль качества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F8580-6187-B295-AB5C-FC59C27F9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рождаются рельсы?</a:t>
            </a:r>
          </a:p>
        </p:txBody>
      </p:sp>
      <p:sp>
        <p:nvSpPr>
          <p:cNvPr id="4" name="Закрывающая квадратная скобка 3">
            <a:extLst>
              <a:ext uri="{FF2B5EF4-FFF2-40B4-BE49-F238E27FC236}">
                <a16:creationId xmlns:a16="http://schemas.microsoft.com/office/drawing/2014/main" id="{408D55C6-0FD8-4847-6B09-249D6A454E58}"/>
              </a:ext>
            </a:extLst>
          </p:cNvPr>
          <p:cNvSpPr/>
          <p:nvPr/>
        </p:nvSpPr>
        <p:spPr>
          <a:xfrm>
            <a:off x="10659891" y="3206331"/>
            <a:ext cx="427209" cy="2336630"/>
          </a:xfrm>
          <a:prstGeom prst="rightBracket">
            <a:avLst/>
          </a:prstGeom>
          <a:ln w="76200">
            <a:solidFill>
              <a:srgbClr val="3E2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3BAB3480-3151-D9CF-DB31-CA07B3625EC2}"/>
              </a:ext>
            </a:extLst>
          </p:cNvPr>
          <p:cNvCxnSpPr>
            <a:cxnSpLocks/>
          </p:cNvCxnSpPr>
          <p:nvPr/>
        </p:nvCxnSpPr>
        <p:spPr>
          <a:xfrm>
            <a:off x="2960816" y="3206331"/>
            <a:ext cx="7801145" cy="0"/>
          </a:xfrm>
          <a:prstGeom prst="straightConnector1">
            <a:avLst/>
          </a:prstGeom>
          <a:ln w="76200">
            <a:solidFill>
              <a:srgbClr val="3E26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2CDCC4A-2D0A-38FD-0F17-66446D7DD032}"/>
              </a:ext>
            </a:extLst>
          </p:cNvPr>
          <p:cNvSpPr/>
          <p:nvPr/>
        </p:nvSpPr>
        <p:spPr>
          <a:xfrm>
            <a:off x="1456321" y="2487081"/>
            <a:ext cx="1697042" cy="16422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1075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Google Shape;170;p29">
            <a:extLst>
              <a:ext uri="{FF2B5EF4-FFF2-40B4-BE49-F238E27FC236}">
                <a16:creationId xmlns:a16="http://schemas.microsoft.com/office/drawing/2014/main" id="{5B50BF98-B772-DAFA-3926-115CE3DAD60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807" t="24453" r="76506" b="63704"/>
          <a:stretch/>
        </p:blipFill>
        <p:spPr>
          <a:xfrm>
            <a:off x="1722669" y="2590738"/>
            <a:ext cx="1231900" cy="81214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10CEA6B2-BE65-9B1F-2D71-C0DA26DB518C}"/>
              </a:ext>
            </a:extLst>
          </p:cNvPr>
          <p:cNvSpPr txBox="1">
            <a:spLocks/>
          </p:cNvSpPr>
          <p:nvPr/>
        </p:nvSpPr>
        <p:spPr>
          <a:xfrm>
            <a:off x="1488436" y="3262608"/>
            <a:ext cx="1632812" cy="961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lnSpc>
                <a:spcPct val="100000"/>
              </a:lnSpc>
              <a:buFont typeface="Arial"/>
              <a:buNone/>
            </a:pPr>
            <a:r>
              <a:rPr lang="ru-RU" sz="1400" dirty="0"/>
              <a:t>Добыча железной руды и сырья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D661B3C-00B4-A356-0231-819F8C0B4D33}"/>
              </a:ext>
            </a:extLst>
          </p:cNvPr>
          <p:cNvGrpSpPr/>
          <p:nvPr/>
        </p:nvGrpSpPr>
        <p:grpSpPr>
          <a:xfrm>
            <a:off x="6347257" y="2416131"/>
            <a:ext cx="1697042" cy="1642248"/>
            <a:chOff x="2681361" y="2607876"/>
            <a:chExt cx="1697042" cy="16422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:a16="http://schemas.microsoft.com/office/drawing/2014/main" id="{F59C89CD-C4E0-54C0-BD25-7F9BC2BB986F}"/>
                </a:ext>
              </a:extLst>
            </p:cNvPr>
            <p:cNvSpPr/>
            <p:nvPr/>
          </p:nvSpPr>
          <p:spPr>
            <a:xfrm>
              <a:off x="2681361" y="2607876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екст 2">
              <a:extLst>
                <a:ext uri="{FF2B5EF4-FFF2-40B4-BE49-F238E27FC236}">
                  <a16:creationId xmlns:a16="http://schemas.microsoft.com/office/drawing/2014/main" id="{82F4E272-2346-CCE3-CD4A-CA115136591C}"/>
                </a:ext>
              </a:extLst>
            </p:cNvPr>
            <p:cNvSpPr txBox="1">
              <a:spLocks/>
            </p:cNvSpPr>
            <p:nvPr/>
          </p:nvSpPr>
          <p:spPr>
            <a:xfrm>
              <a:off x="2713476" y="3523679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чугуна</a:t>
              </a:r>
            </a:p>
          </p:txBody>
        </p:sp>
        <p:pic>
          <p:nvPicPr>
            <p:cNvPr id="13" name="Google Shape;170;p29">
              <a:extLst>
                <a:ext uri="{FF2B5EF4-FFF2-40B4-BE49-F238E27FC236}">
                  <a16:creationId xmlns:a16="http://schemas.microsoft.com/office/drawing/2014/main" id="{649D10B8-DC8B-269E-66AA-5EA8EFEFDF7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060" t="23755" r="55542" b="62222"/>
            <a:stretch/>
          </p:blipFill>
          <p:spPr>
            <a:xfrm>
              <a:off x="2999083" y="2769415"/>
              <a:ext cx="990600" cy="9616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08346642-DD40-65DC-AE7E-7B3FA29F5C38}"/>
              </a:ext>
            </a:extLst>
          </p:cNvPr>
          <p:cNvGrpSpPr/>
          <p:nvPr/>
        </p:nvGrpSpPr>
        <p:grpSpPr>
          <a:xfrm>
            <a:off x="3944915" y="2451884"/>
            <a:ext cx="1697042" cy="1642248"/>
            <a:chOff x="6684453" y="2612310"/>
            <a:chExt cx="1697042" cy="1642248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id="{87088220-9434-C7ED-BA08-C35F4D156642}"/>
                </a:ext>
              </a:extLst>
            </p:cNvPr>
            <p:cNvSpPr/>
            <p:nvPr/>
          </p:nvSpPr>
          <p:spPr>
            <a:xfrm>
              <a:off x="6684453" y="261231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екст 2">
              <a:extLst>
                <a:ext uri="{FF2B5EF4-FFF2-40B4-BE49-F238E27FC236}">
                  <a16:creationId xmlns:a16="http://schemas.microsoft.com/office/drawing/2014/main" id="{FC7256B3-DEC6-7731-79B3-8FA528F6D6FC}"/>
                </a:ext>
              </a:extLst>
            </p:cNvPr>
            <p:cNvSpPr txBox="1">
              <a:spLocks/>
            </p:cNvSpPr>
            <p:nvPr/>
          </p:nvSpPr>
          <p:spPr>
            <a:xfrm>
              <a:off x="6716568" y="3292859"/>
              <a:ext cx="1632812" cy="96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Доставка на производство</a:t>
              </a:r>
            </a:p>
          </p:txBody>
        </p:sp>
        <p:pic>
          <p:nvPicPr>
            <p:cNvPr id="21" name="Google Shape;170;p29">
              <a:extLst>
                <a:ext uri="{FF2B5EF4-FFF2-40B4-BE49-F238E27FC236}">
                  <a16:creationId xmlns:a16="http://schemas.microsoft.com/office/drawing/2014/main" id="{5EA89952-350B-2FCB-C57F-6DD8F8C0B0B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9759" t="24074" r="8675" b="64444"/>
            <a:stretch/>
          </p:blipFill>
          <p:spPr>
            <a:xfrm>
              <a:off x="6923374" y="2656683"/>
              <a:ext cx="1219199" cy="787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96C73F3E-C8F0-FE30-88A4-0F28E4BA86E6}"/>
              </a:ext>
            </a:extLst>
          </p:cNvPr>
          <p:cNvGrpSpPr/>
          <p:nvPr/>
        </p:nvGrpSpPr>
        <p:grpSpPr>
          <a:xfrm>
            <a:off x="1456321" y="4706220"/>
            <a:ext cx="1697042" cy="1642248"/>
            <a:chOff x="740991" y="4709320"/>
            <a:chExt cx="1697042" cy="1642248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876FF472-6474-ED86-E539-1A996F704763}"/>
                </a:ext>
              </a:extLst>
            </p:cNvPr>
            <p:cNvSpPr/>
            <p:nvPr/>
          </p:nvSpPr>
          <p:spPr>
            <a:xfrm>
              <a:off x="740991" y="470932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Текст 2">
              <a:extLst>
                <a:ext uri="{FF2B5EF4-FFF2-40B4-BE49-F238E27FC236}">
                  <a16:creationId xmlns:a16="http://schemas.microsoft.com/office/drawing/2014/main" id="{6461D049-DEA9-A271-247C-554A737DC985}"/>
                </a:ext>
              </a:extLst>
            </p:cNvPr>
            <p:cNvSpPr txBox="1">
              <a:spLocks/>
            </p:cNvSpPr>
            <p:nvPr/>
          </p:nvSpPr>
          <p:spPr>
            <a:xfrm>
              <a:off x="773106" y="5605575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Отгрузка готовой продукции</a:t>
              </a:r>
            </a:p>
          </p:txBody>
        </p:sp>
        <p:pic>
          <p:nvPicPr>
            <p:cNvPr id="25" name="Google Shape;170;p29">
              <a:extLst>
                <a:ext uri="{FF2B5EF4-FFF2-40B4-BE49-F238E27FC236}">
                  <a16:creationId xmlns:a16="http://schemas.microsoft.com/office/drawing/2014/main" id="{D035DA14-514D-128E-0528-69E31EB7117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3253" t="65556" r="75181" b="20000"/>
            <a:stretch/>
          </p:blipFill>
          <p:spPr>
            <a:xfrm>
              <a:off x="997444" y="4810268"/>
              <a:ext cx="1219200" cy="990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236FAFF5-92EE-76F4-7F07-4B92B8942DF9}"/>
              </a:ext>
            </a:extLst>
          </p:cNvPr>
          <p:cNvGrpSpPr/>
          <p:nvPr/>
        </p:nvGrpSpPr>
        <p:grpSpPr>
          <a:xfrm>
            <a:off x="8962849" y="4639743"/>
            <a:ext cx="1697042" cy="1642248"/>
            <a:chOff x="2767521" y="4721837"/>
            <a:chExt cx="1697042" cy="1642248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D9CB51D-DDE7-2597-D5DD-40BC9C5D2F22}"/>
                </a:ext>
              </a:extLst>
            </p:cNvPr>
            <p:cNvSpPr/>
            <p:nvPr/>
          </p:nvSpPr>
          <p:spPr>
            <a:xfrm>
              <a:off x="2767521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Google Shape;170;p29">
              <a:extLst>
                <a:ext uri="{FF2B5EF4-FFF2-40B4-BE49-F238E27FC236}">
                  <a16:creationId xmlns:a16="http://schemas.microsoft.com/office/drawing/2014/main" id="{FD9101CD-371C-2505-E8B2-7636EF757B7F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542" t="63518" r="54699" b="20000"/>
            <a:stretch/>
          </p:blipFill>
          <p:spPr>
            <a:xfrm>
              <a:off x="3153363" y="4767407"/>
              <a:ext cx="1028700" cy="1130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Текст 2">
              <a:extLst>
                <a:ext uri="{FF2B5EF4-FFF2-40B4-BE49-F238E27FC236}">
                  <a16:creationId xmlns:a16="http://schemas.microsoft.com/office/drawing/2014/main" id="{B52CCA62-F27A-78B0-5154-9AF7C1C0AF52}"/>
                </a:ext>
              </a:extLst>
            </p:cNvPr>
            <p:cNvSpPr txBox="1">
              <a:spLocks/>
            </p:cNvSpPr>
            <p:nvPr/>
          </p:nvSpPr>
          <p:spPr>
            <a:xfrm>
              <a:off x="2799636" y="561809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Термическая обработка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0D4EA0D7-B0BF-8DB9-8C21-E8300A0B0818}"/>
              </a:ext>
            </a:extLst>
          </p:cNvPr>
          <p:cNvGrpSpPr/>
          <p:nvPr/>
        </p:nvGrpSpPr>
        <p:grpSpPr>
          <a:xfrm>
            <a:off x="4304194" y="4708002"/>
            <a:ext cx="3936106" cy="1642248"/>
            <a:chOff x="2522872" y="4725682"/>
            <a:chExt cx="3936106" cy="1642248"/>
          </a:xfrm>
        </p:grpSpPr>
        <p:sp>
          <p:nvSpPr>
            <p:cNvPr id="31" name="Скругленный прямоугольник 30">
              <a:extLst>
                <a:ext uri="{FF2B5EF4-FFF2-40B4-BE49-F238E27FC236}">
                  <a16:creationId xmlns:a16="http://schemas.microsoft.com/office/drawing/2014/main" id="{1D2AAC65-73EA-5460-9335-2E1AFA31B29B}"/>
                </a:ext>
              </a:extLst>
            </p:cNvPr>
            <p:cNvSpPr/>
            <p:nvPr/>
          </p:nvSpPr>
          <p:spPr>
            <a:xfrm>
              <a:off x="4761936" y="4725682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Текст 2">
              <a:extLst>
                <a:ext uri="{FF2B5EF4-FFF2-40B4-BE49-F238E27FC236}">
                  <a16:creationId xmlns:a16="http://schemas.microsoft.com/office/drawing/2014/main" id="{ADB72C1B-84A4-7AB7-8262-E1D9953108DF}"/>
                </a:ext>
              </a:extLst>
            </p:cNvPr>
            <p:cNvSpPr txBox="1">
              <a:spLocks/>
            </p:cNvSpPr>
            <p:nvPr/>
          </p:nvSpPr>
          <p:spPr>
            <a:xfrm>
              <a:off x="4748574" y="5606383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проката</a:t>
              </a:r>
            </a:p>
          </p:txBody>
        </p:sp>
        <p:pic>
          <p:nvPicPr>
            <p:cNvPr id="33" name="Google Shape;170;p29">
              <a:extLst>
                <a:ext uri="{FF2B5EF4-FFF2-40B4-BE49-F238E27FC236}">
                  <a16:creationId xmlns:a16="http://schemas.microsoft.com/office/drawing/2014/main" id="{250B6AD5-9FC4-57C1-8E27-F6C7D98F9AD0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57470" t="65631" r="32289" b="20000"/>
            <a:stretch/>
          </p:blipFill>
          <p:spPr>
            <a:xfrm>
              <a:off x="2522872" y="4792763"/>
              <a:ext cx="1079500" cy="9854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1A29889E-91C4-E516-9E8D-C57CAD08D9DC}"/>
              </a:ext>
            </a:extLst>
          </p:cNvPr>
          <p:cNvGrpSpPr/>
          <p:nvPr/>
        </p:nvGrpSpPr>
        <p:grpSpPr>
          <a:xfrm>
            <a:off x="8728776" y="2364965"/>
            <a:ext cx="1710611" cy="1642248"/>
            <a:chOff x="6497574" y="2487081"/>
            <a:chExt cx="1710611" cy="1642248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D37DE080-3966-A451-00CE-0FDEBF687BCF}"/>
                </a:ext>
              </a:extLst>
            </p:cNvPr>
            <p:cNvGrpSpPr/>
            <p:nvPr/>
          </p:nvGrpSpPr>
          <p:grpSpPr>
            <a:xfrm>
              <a:off x="6511143" y="2487081"/>
              <a:ext cx="1697042" cy="1642248"/>
              <a:chOff x="4672833" y="2607875"/>
              <a:chExt cx="1697042" cy="1642248"/>
            </a:xfrm>
          </p:grpSpPr>
          <p:sp>
            <p:nvSpPr>
              <p:cNvPr id="15" name="Скругленный прямоугольник 14">
                <a:extLst>
                  <a:ext uri="{FF2B5EF4-FFF2-40B4-BE49-F238E27FC236}">
                    <a16:creationId xmlns:a16="http://schemas.microsoft.com/office/drawing/2014/main" id="{B772854C-43B7-9F1C-F6AD-9065C4BC1000}"/>
                  </a:ext>
                </a:extLst>
              </p:cNvPr>
              <p:cNvSpPr/>
              <p:nvPr/>
            </p:nvSpPr>
            <p:spPr>
              <a:xfrm>
                <a:off x="4672833" y="2607875"/>
                <a:ext cx="1697042" cy="16422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1075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Текст 2">
                <a:extLst>
                  <a:ext uri="{FF2B5EF4-FFF2-40B4-BE49-F238E27FC236}">
                    <a16:creationId xmlns:a16="http://schemas.microsoft.com/office/drawing/2014/main" id="{78D86F6E-8AD1-1B3A-66AB-2FA2D669A3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4948" y="3288424"/>
                <a:ext cx="1632812" cy="9616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1pPr>
                <a:lvl2pPr marL="914400" marR="0" lvl="1" indent="-3810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2pPr>
                <a:lvl3pPr marL="1371600" marR="0" lvl="2" indent="-3556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50800" indent="0" algn="ctr">
                  <a:lnSpc>
                    <a:spcPct val="100000"/>
                  </a:lnSpc>
                  <a:buFont typeface="Arial"/>
                  <a:buNone/>
                </a:pPr>
                <a:endParaRPr lang="ru-RU" sz="1400" dirty="0"/>
              </a:p>
            </p:txBody>
          </p:sp>
        </p:grpSp>
        <p:sp>
          <p:nvSpPr>
            <p:cNvPr id="3" name="Текст 2">
              <a:extLst>
                <a:ext uri="{FF2B5EF4-FFF2-40B4-BE49-F238E27FC236}">
                  <a16:creationId xmlns:a16="http://schemas.microsoft.com/office/drawing/2014/main" id="{1C8818E2-7158-523F-F75D-4B716E39EAB8}"/>
                </a:ext>
              </a:extLst>
            </p:cNvPr>
            <p:cNvSpPr txBox="1">
              <a:spLocks/>
            </p:cNvSpPr>
            <p:nvPr/>
          </p:nvSpPr>
          <p:spPr>
            <a:xfrm>
              <a:off x="6497574" y="3386606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стали</a:t>
              </a:r>
            </a:p>
          </p:txBody>
        </p:sp>
        <p:pic>
          <p:nvPicPr>
            <p:cNvPr id="38" name="Google Shape;170;p29">
              <a:extLst>
                <a:ext uri="{FF2B5EF4-FFF2-40B4-BE49-F238E27FC236}">
                  <a16:creationId xmlns:a16="http://schemas.microsoft.com/office/drawing/2014/main" id="{6E2682D1-9B69-E066-2393-4F339697B566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8207" t="66927" r="10043" b="20000"/>
            <a:stretch/>
          </p:blipFill>
          <p:spPr>
            <a:xfrm>
              <a:off x="6621225" y="2683088"/>
              <a:ext cx="1238616" cy="89652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" name="Рисунок 39" descr="Изображение выглядит как силуэт, мультфильм, иллюстрация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B3E684D-008E-8152-1BD6-187C07BDB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250" l="10000" r="90000">
                        <a14:foregroundMark x1="81111" y1="89500" x2="23611" y2="92250"/>
                        <a14:backgroundMark x1="19444" y1="92000" x2="23334" y2="918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0001" y="4897379"/>
            <a:ext cx="736995" cy="81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744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8" descr="https://intercnc.ru/wp-content/uploads/2020/02/bckgrd_a.jpg">
            <a:extLst>
              <a:ext uri="{FF2B5EF4-FFF2-40B4-BE49-F238E27FC236}">
                <a16:creationId xmlns:a16="http://schemas.microsoft.com/office/drawing/2014/main" id="{02F80DDC-0983-4641-AC97-74B9EDED8D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1" t="3473" b="27585"/>
          <a:stretch/>
        </p:blipFill>
        <p:spPr bwMode="auto">
          <a:xfrm flipH="1">
            <a:off x="-2827279" y="523621"/>
            <a:ext cx="15019279" cy="563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4610429" y="3881710"/>
            <a:ext cx="3233947" cy="1521307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622748" y="1000694"/>
            <a:ext cx="3325167" cy="1636306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408000" y="1440832"/>
            <a:ext cx="3539915" cy="1195864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89907F-F357-4976-8A26-7CE60724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827" y="257340"/>
            <a:ext cx="3973697" cy="304699"/>
          </a:xfr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Профессии горного профиля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622748" y="1039727"/>
            <a:ext cx="3973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Электрослесарь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69417" y="1520313"/>
            <a:ext cx="36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который занимается установкой, наладкой и ремонтом механического и электрического оборудования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631953" y="2769228"/>
            <a:ext cx="3253168" cy="1658936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463810" y="3194419"/>
            <a:ext cx="3421311" cy="1226058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682833" y="2768924"/>
            <a:ext cx="3973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Электромеханик</a:t>
            </a:r>
            <a:endParaRPr lang="ru-RU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38005" y="3288960"/>
            <a:ext cx="33471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это специалист, который обеспечивает бесперебойную работу электрооборудования участка подземных горных работ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651079" y="4767520"/>
            <a:ext cx="3253168" cy="1514936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482934" y="5200398"/>
            <a:ext cx="3421311" cy="1082058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688383" y="4752559"/>
            <a:ext cx="3973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Электрогазосварщик</a:t>
            </a:r>
            <a:endParaRPr lang="ru-RU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96506" y="5315432"/>
            <a:ext cx="3673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это специалист, выполняющий сварочные работы различными видами сварки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8493396" y="1017505"/>
            <a:ext cx="3271253" cy="1547495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8306416" y="1450383"/>
            <a:ext cx="3405584" cy="1114617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8474235" y="1029721"/>
            <a:ext cx="3973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Взрывник</a:t>
            </a:r>
            <a:endParaRPr lang="ru-RU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8350647" y="1434552"/>
            <a:ext cx="33071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который выполняет взрывные работы средней или высокой сложности при ведении горных работ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8498898" y="2770135"/>
            <a:ext cx="3233947" cy="1521307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8321452" y="3203013"/>
            <a:ext cx="3390548" cy="1166506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8474235" y="2778448"/>
            <a:ext cx="3617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Проходчик 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8376439" y="3342372"/>
            <a:ext cx="3335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выполняющий комплекс работ по проведению и креплению горных выработок</a:t>
            </a:r>
          </a:p>
        </p:txBody>
      </p:sp>
      <p:sp>
        <p:nvSpPr>
          <p:cNvPr id="66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4471934" y="4311920"/>
            <a:ext cx="3390548" cy="1088429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4645309" y="3880366"/>
            <a:ext cx="3617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Обогатитель 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536051" y="4389997"/>
            <a:ext cx="3356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который занимается процессом обогащения полезных ископаемых</a:t>
            </a:r>
          </a:p>
        </p:txBody>
      </p:sp>
      <p:sp>
        <p:nvSpPr>
          <p:cNvPr id="70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4599679" y="1713457"/>
            <a:ext cx="3233947" cy="1521307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4461184" y="2143667"/>
            <a:ext cx="3390548" cy="1088429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4634559" y="1712113"/>
            <a:ext cx="3617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Маркшейдер 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4525490" y="2144480"/>
            <a:ext cx="3356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который занимается измерением и исследованием подземных и надземных пространств </a:t>
            </a:r>
          </a:p>
        </p:txBody>
      </p:sp>
      <p:sp>
        <p:nvSpPr>
          <p:cNvPr id="74" name="Rectangle: Rounded Corners 654">
            <a:extLst>
              <a:ext uri="{FF2B5EF4-FFF2-40B4-BE49-F238E27FC236}">
                <a16:creationId xmlns:a16="http://schemas.microsoft.com/office/drawing/2014/main" id="{300DDF66-6A6F-4DD7-86D1-76364104AE59}"/>
              </a:ext>
            </a:extLst>
          </p:cNvPr>
          <p:cNvSpPr>
            <a:spLocks/>
          </p:cNvSpPr>
          <p:nvPr/>
        </p:nvSpPr>
        <p:spPr bwMode="gray">
          <a:xfrm>
            <a:off x="8414527" y="4576231"/>
            <a:ext cx="3233947" cy="1521307"/>
          </a:xfrm>
          <a:prstGeom prst="roundRect">
            <a:avLst>
              <a:gd name="adj" fmla="val 6528"/>
            </a:avLst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outerShdw blurRad="3048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329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32" b="0" i="0" u="none" strike="noStrike" kern="1200" cap="none" spc="0" normalizeH="0" baseline="0" noProof="0" dirty="0" err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5" name="Rectangle: Rounded Corners 123">
            <a:extLst>
              <a:ext uri="{FF2B5EF4-FFF2-40B4-BE49-F238E27FC236}">
                <a16:creationId xmlns:a16="http://schemas.microsoft.com/office/drawing/2014/main" id="{C71AA137-3D66-4A89-B1E8-2014D45D149F}"/>
              </a:ext>
            </a:extLst>
          </p:cNvPr>
          <p:cNvSpPr>
            <a:spLocks/>
          </p:cNvSpPr>
          <p:nvPr/>
        </p:nvSpPr>
        <p:spPr bwMode="gray">
          <a:xfrm>
            <a:off x="8342547" y="5226861"/>
            <a:ext cx="3390548" cy="1055596"/>
          </a:xfrm>
          <a:prstGeom prst="roundRect">
            <a:avLst>
              <a:gd name="adj" fmla="val 5974"/>
            </a:avLst>
          </a:prstGeom>
          <a:solidFill>
            <a:schemeClr val="bg1"/>
          </a:solidFill>
          <a:ln w="9525">
            <a:noFill/>
          </a:ln>
          <a:effectLst>
            <a:outerShdw blurRad="114300" algn="ctr" rotWithShape="0">
              <a:schemeClr val="tx2">
                <a:lumMod val="90000"/>
                <a:lumOff val="1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/>
              <a:t>Регулярно интересуйтесь успехами сотрудника  и прогрессом в развитии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A8344B00-0E18-4E68-87E4-66F87E3A493C}"/>
              </a:ext>
            </a:extLst>
          </p:cNvPr>
          <p:cNvSpPr/>
          <p:nvPr/>
        </p:nvSpPr>
        <p:spPr>
          <a:xfrm>
            <a:off x="8486393" y="4554067"/>
            <a:ext cx="3159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Машинист погрузочно-доставочной машины 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8448145" y="5282230"/>
            <a:ext cx="3356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8396">
              <a:buClr>
                <a:srgbClr val="F57F29"/>
              </a:buClr>
            </a:pPr>
            <a:r>
              <a:rPr lang="ru-RU" sz="1600" dirty="0"/>
              <a:t>специалист, который управляет техникой для погрузки и перемещения горных пород</a:t>
            </a:r>
          </a:p>
        </p:txBody>
      </p:sp>
    </p:spTree>
    <p:extLst>
      <p:ext uri="{BB962C8B-B14F-4D97-AF65-F5344CB8AC3E}">
        <p14:creationId xmlns:p14="http://schemas.microsoft.com/office/powerpoint/2010/main" val="21042719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2c081081ee1_0_0"/>
          <p:cNvSpPr txBox="1">
            <a:spLocks noGrp="1"/>
          </p:cNvSpPr>
          <p:nvPr>
            <p:ph type="ctrTitle"/>
          </p:nvPr>
        </p:nvSpPr>
        <p:spPr>
          <a:xfrm>
            <a:off x="766763" y="2531345"/>
            <a:ext cx="5434013" cy="238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r>
              <a:rPr lang="ru-RU" b="1" dirty="0">
                <a:latin typeface="Exo 2.0" pitchFamily="2" charset="0"/>
              </a:rPr>
              <a:t>Какая профессия интереснее? </a:t>
            </a:r>
            <a:endParaRPr b="1" dirty="0">
              <a:latin typeface="Exo 2.0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380E50-6401-782E-D11D-C03B41F181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84"/>
          <a:stretch/>
        </p:blipFill>
        <p:spPr>
          <a:xfrm>
            <a:off x="6764694" y="590901"/>
            <a:ext cx="5122505" cy="626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12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5C1AC-CA72-686E-2BC7-44648B821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41B27DF-E524-EE1B-E809-3A87E641A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8074" y="2843078"/>
            <a:ext cx="4863830" cy="3560323"/>
          </a:xfrm>
        </p:spPr>
        <p:txBody>
          <a:bodyPr>
            <a:noAutofit/>
          </a:bodyPr>
          <a:lstStyle/>
          <a:p>
            <a:pPr marL="5080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 15–16 века добыча металлов (железо, медь) стала массовой — их использовали для изготовления доспехов и оружия. Появились первые механизмы: конный привод и водяные колеса, которые поднимали руду из шахт глубиной до 150 метров.</a:t>
            </a:r>
          </a:p>
          <a:p>
            <a:endParaRPr lang="ru-RU" sz="2400" dirty="0">
              <a:latin typeface="Exo 2 Medium" pitchFamily="2" charset="-52"/>
            </a:endParaRPr>
          </a:p>
        </p:txBody>
      </p:sp>
      <p:pic>
        <p:nvPicPr>
          <p:cNvPr id="5" name="Рисунок 4" descr="Горнодобывающая промышленность - описание отрасли, состав и значение в мировом хозяйстве">
            <a:extLst>
              <a:ext uri="{FF2B5EF4-FFF2-40B4-BE49-F238E27FC236}">
                <a16:creationId xmlns:a16="http://schemas.microsoft.com/office/drawing/2014/main" id="{87F02943-01D6-06E4-6B78-F99AFF6F23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548" t="-226"/>
          <a:stretch/>
        </p:blipFill>
        <p:spPr bwMode="auto">
          <a:xfrm>
            <a:off x="5436242" y="843707"/>
            <a:ext cx="6755758" cy="606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8439B65-0A78-8EE1-E52D-A5D5DF235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720" y="1044761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История горнодобывающей промышленности</a:t>
            </a:r>
          </a:p>
        </p:txBody>
      </p:sp>
    </p:spTree>
    <p:extLst>
      <p:ext uri="{BB962C8B-B14F-4D97-AF65-F5344CB8AC3E}">
        <p14:creationId xmlns:p14="http://schemas.microsoft.com/office/powerpoint/2010/main" val="755606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4E534-0924-C02F-B67C-C1629DDA6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B689D378-FD64-23A2-E01A-F6038C5EC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990" y="2707515"/>
            <a:ext cx="5083760" cy="3560323"/>
          </a:xfrm>
        </p:spPr>
        <p:txBody>
          <a:bodyPr>
            <a:noAutofit/>
          </a:bodyPr>
          <a:lstStyle/>
          <a:p>
            <a:pPr marL="5080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Новое время : взрывчатые вещества упростили разрушение пород.</a:t>
            </a:r>
          </a:p>
          <a:p>
            <a:pPr marL="5080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Промышленная революция </a:t>
            </a:r>
            <a:b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</a:b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(19 век) принесла паровые машины, электричество и буровые установки.</a:t>
            </a:r>
            <a:endParaRPr lang="ru-RU" sz="2400" dirty="0">
              <a:solidFill>
                <a:srgbClr val="2C2C36"/>
              </a:solidFill>
              <a:latin typeface="Exo 2 Medium" pitchFamily="2" charset="-52"/>
            </a:endParaRPr>
          </a:p>
          <a:p>
            <a:pPr marL="5080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Постоянно</a:t>
            </a: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е развитие технологий не останавливается</a:t>
            </a:r>
            <a:endParaRPr lang="ru-RU" sz="2400" b="0" i="0" dirty="0">
              <a:solidFill>
                <a:srgbClr val="2C2C36"/>
              </a:solidFill>
              <a:effectLst/>
              <a:latin typeface="Exo 2 Medium" pitchFamily="2" charset="-52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7C96CFE-EE6B-8FF7-4E40-4EED7A45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720" y="1044761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История горнодобывающей промышленности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6735DE1-9A73-6333-94F2-81ED30A1C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 bwMode="auto">
          <a:xfrm>
            <a:off x="5436242" y="843707"/>
            <a:ext cx="6755758" cy="601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599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2">
            <a:extLst>
              <a:ext uri="{FF2B5EF4-FFF2-40B4-BE49-F238E27FC236}">
                <a16:creationId xmlns:a16="http://schemas.microsoft.com/office/drawing/2014/main" id="{5F7DF6A1-A0AA-CE6B-7E38-FD28F90DB89D}"/>
              </a:ext>
            </a:extLst>
          </p:cNvPr>
          <p:cNvSpPr txBox="1">
            <a:spLocks/>
          </p:cNvSpPr>
          <p:nvPr/>
        </p:nvSpPr>
        <p:spPr>
          <a:xfrm>
            <a:off x="408051" y="2869659"/>
            <a:ext cx="4611422" cy="4873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dirty="0">
                <a:solidFill>
                  <a:srgbClr val="2C2C36"/>
                </a:solidFill>
                <a:latin typeface="Exo 2" pitchFamily="2" charset="-52"/>
              </a:rPr>
              <a:t>Открытый способ (карьеры) </a:t>
            </a:r>
          </a:p>
          <a:p>
            <a:pPr marL="800100" lvl="1" indent="-342900">
              <a:spcBef>
                <a:spcPts val="900"/>
              </a:spcBef>
              <a:spcAft>
                <a:spcPts val="900"/>
              </a:spcAft>
            </a:pPr>
            <a:r>
              <a:rPr lang="ru-RU" dirty="0">
                <a:solidFill>
                  <a:srgbClr val="2C2C36"/>
                </a:solidFill>
                <a:latin typeface="Exo 2" pitchFamily="2" charset="-52"/>
              </a:rPr>
              <a:t>Применяется для залежей у поверхности (уголь, алмазы, гранит).</a:t>
            </a:r>
          </a:p>
          <a:p>
            <a:pPr marL="800100" lvl="1" indent="-342900">
              <a:spcBef>
                <a:spcPts val="900"/>
              </a:spcBef>
              <a:spcAft>
                <a:spcPts val="900"/>
              </a:spcAft>
            </a:pPr>
            <a:r>
              <a:rPr lang="ru-RU" dirty="0">
                <a:solidFill>
                  <a:srgbClr val="2C2C36"/>
                </a:solidFill>
                <a:latin typeface="Exo 2" pitchFamily="2" charset="-52"/>
              </a:rPr>
              <a:t>Техника снимает верхний слой земли, а затем извлекает ресурс.</a:t>
            </a:r>
          </a:p>
          <a:p>
            <a:endParaRPr lang="ru-RU" dirty="0">
              <a:latin typeface="Exo 2" pitchFamily="2" charset="-52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76A1D25-5F56-C0AA-4EB3-F53F3D6CD0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9057" b="1596"/>
          <a:stretch/>
        </p:blipFill>
        <p:spPr bwMode="auto">
          <a:xfrm>
            <a:off x="5708468" y="862588"/>
            <a:ext cx="6483531" cy="599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D5F0DE81-5666-E411-6E1A-B75E84305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760" y="1177047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Как добывают полезные ископаемые?</a:t>
            </a:r>
          </a:p>
        </p:txBody>
      </p:sp>
    </p:spTree>
    <p:extLst>
      <p:ext uri="{BB962C8B-B14F-4D97-AF65-F5344CB8AC3E}">
        <p14:creationId xmlns:p14="http://schemas.microsoft.com/office/powerpoint/2010/main" val="2380381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C2442BA-4406-2D80-3306-11E737F321B2}"/>
              </a:ext>
            </a:extLst>
          </p:cNvPr>
          <p:cNvSpPr txBox="1"/>
          <p:nvPr/>
        </p:nvSpPr>
        <p:spPr>
          <a:xfrm>
            <a:off x="505760" y="3455144"/>
            <a:ext cx="4326377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Бурение скважин: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Для нефти, газа и воды. Скважины бывают глубиной до 22 км!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4DB97DB-BBBE-5980-B300-7047CDB044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" r="19983"/>
          <a:stretch/>
        </p:blipFill>
        <p:spPr bwMode="auto">
          <a:xfrm>
            <a:off x="5708469" y="864704"/>
            <a:ext cx="6483531" cy="59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033FE5E-F0F8-6BF3-920E-83D078323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760" y="1177047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Как добывают полезные ископаемые?</a:t>
            </a:r>
          </a:p>
        </p:txBody>
      </p:sp>
    </p:spTree>
    <p:extLst>
      <p:ext uri="{BB962C8B-B14F-4D97-AF65-F5344CB8AC3E}">
        <p14:creationId xmlns:p14="http://schemas.microsoft.com/office/powerpoint/2010/main" val="1631751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226A10C-36B4-E2E6-1070-F7F83E1F2D29}"/>
              </a:ext>
            </a:extLst>
          </p:cNvPr>
          <p:cNvSpPr txBox="1"/>
          <p:nvPr/>
        </p:nvSpPr>
        <p:spPr>
          <a:xfrm>
            <a:off x="505760" y="3047330"/>
            <a:ext cx="4589024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Подземный способ (шахты) 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Для глубоких месторождений (до 5 км!).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2400" dirty="0">
                <a:solidFill>
                  <a:srgbClr val="2C2C36"/>
                </a:solidFill>
                <a:latin typeface="Exo 2 Medium" pitchFamily="2" charset="-52"/>
              </a:rPr>
              <a:t>В шахтах работают люди и машины, руда поднимается на поверхность конвейерами.</a:t>
            </a:r>
          </a:p>
        </p:txBody>
      </p:sp>
      <p:pic>
        <p:nvPicPr>
          <p:cNvPr id="10" name="Рисунок 9" descr="Горнодобывающая промышленность - описание отрасли, состав и значение в мировом хозяйстве">
            <a:extLst>
              <a:ext uri="{FF2B5EF4-FFF2-40B4-BE49-F238E27FC236}">
                <a16:creationId xmlns:a16="http://schemas.microsoft.com/office/drawing/2014/main" id="{C5D705F9-398C-5857-CBB1-E067FB9406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9500"/>
          <a:stretch/>
        </p:blipFill>
        <p:spPr bwMode="auto">
          <a:xfrm>
            <a:off x="5713094" y="828381"/>
            <a:ext cx="6478906" cy="602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7B88451B-F803-5EA6-705D-E0B057160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760" y="1177047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Как добывают полезные ископаемые?</a:t>
            </a:r>
          </a:p>
        </p:txBody>
      </p:sp>
    </p:spTree>
    <p:extLst>
      <p:ext uri="{BB962C8B-B14F-4D97-AF65-F5344CB8AC3E}">
        <p14:creationId xmlns:p14="http://schemas.microsoft.com/office/powerpoint/2010/main" val="1298820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38740" y="2186122"/>
            <a:ext cx="5325453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Exo 2" pitchFamily="2" charset="-52"/>
              </a:rPr>
              <a:t>Вы являетесь частью команды инвесторов, которые намереваются увеличить свою прибыль за счет работы с </a:t>
            </a:r>
            <a:r>
              <a:rPr lang="ru-RU" sz="2400" b="1" dirty="0">
                <a:solidFill>
                  <a:schemeClr val="tx1"/>
                </a:solidFill>
                <a:latin typeface="Exo 2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ЕВРАЗ ЗСМК –</a:t>
            </a:r>
            <a:r>
              <a:rPr lang="en-US" sz="2400" b="1" dirty="0">
                <a:solidFill>
                  <a:schemeClr val="tx1"/>
                </a:solidFill>
                <a:latin typeface="Exo 2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Exo 2" pitchFamily="2" charset="-52"/>
                <a:ea typeface="Calibri" panose="020F0502020204030204" pitchFamily="34" charset="0"/>
                <a:cs typeface="Amiri Quran" panose="00000500000000000000" pitchFamily="2" charset="-78"/>
              </a:rPr>
              <a:t>горнометаллургическим  и горнорудным предприятием России.</a:t>
            </a:r>
            <a:r>
              <a:rPr lang="ru-RU" sz="2400" b="1" dirty="0">
                <a:solidFill>
                  <a:schemeClr val="tx1"/>
                </a:solidFill>
                <a:latin typeface="Exo 2" pitchFamily="2" charset="-52"/>
                <a:cs typeface="Amiri Quran" panose="00000500000000000000" pitchFamily="2" charset="-78"/>
              </a:rPr>
              <a:t> </a:t>
            </a:r>
          </a:p>
          <a:p>
            <a:pPr algn="l"/>
            <a:r>
              <a:rPr lang="ru-RU" sz="2400" dirty="0">
                <a:solidFill>
                  <a:srgbClr val="000000"/>
                </a:solidFill>
                <a:latin typeface="Exo 2" pitchFamily="2" charset="-52"/>
              </a:rPr>
              <a:t>У вас есть короткий промежуток времени ознакомиться с областью инвестирования, после чего приступить к работе.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1F33281-32D1-0C97-CA89-80F4AFA387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69" t="7892" r="35428"/>
          <a:stretch/>
        </p:blipFill>
        <p:spPr bwMode="auto">
          <a:xfrm>
            <a:off x="5536097" y="874642"/>
            <a:ext cx="6655904" cy="598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55F5E4-FE83-D88C-5913-0DA3D3BC7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93" y="1022604"/>
            <a:ext cx="4698538" cy="13255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Exo 2 Medium" pitchFamily="2" charset="-52"/>
              </a:rPr>
              <a:t>Инвесторы</a:t>
            </a:r>
          </a:p>
        </p:txBody>
      </p:sp>
    </p:spTree>
    <p:extLst>
      <p:ext uri="{BB962C8B-B14F-4D97-AF65-F5344CB8AC3E}">
        <p14:creationId xmlns:p14="http://schemas.microsoft.com/office/powerpoint/2010/main" val="166264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2162</Words>
  <Application>Microsoft Office PowerPoint</Application>
  <PresentationFormat>Широкоэкранный</PresentationFormat>
  <Paragraphs>160</Paragraphs>
  <Slides>37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Exo 2.0</vt:lpstr>
      <vt:lpstr>Calibri</vt:lpstr>
      <vt:lpstr>Exo 2 Medium</vt:lpstr>
      <vt:lpstr>Exo 2</vt:lpstr>
      <vt:lpstr>Exo 2.0 Black</vt:lpstr>
      <vt:lpstr>Calibri Light</vt:lpstr>
      <vt:lpstr>Exo 20 Medium</vt:lpstr>
      <vt:lpstr>Arial</vt:lpstr>
      <vt:lpstr>Office Theme</vt:lpstr>
      <vt:lpstr>1_Office Theme</vt:lpstr>
      <vt:lpstr>Там внизу  еще много места!</vt:lpstr>
      <vt:lpstr>Знакомство </vt:lpstr>
      <vt:lpstr>Презентация PowerPoint</vt:lpstr>
      <vt:lpstr>История горнодобывающей промышленности</vt:lpstr>
      <vt:lpstr>История горнодобывающей промышленности</vt:lpstr>
      <vt:lpstr>Как добывают полезные ископаемые?</vt:lpstr>
      <vt:lpstr>Как добывают полезные ископаемые?</vt:lpstr>
      <vt:lpstr>Как добывают полезные ископаемые?</vt:lpstr>
      <vt:lpstr>Инвесторы</vt:lpstr>
      <vt:lpstr>ЕВРАЗ Объединенный Западно-Сибирский металлургический комбинат </vt:lpstr>
      <vt:lpstr>ЕВРАЗ ЗСМК (Новокузнецк)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инвестиционной игры</vt:lpstr>
      <vt:lpstr>Кейс 1 Цифровые двойники месторождений </vt:lpstr>
      <vt:lpstr>Презентация PowerPoint</vt:lpstr>
      <vt:lpstr>Кейс 2 3D-печать для производства оборудования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рождаются рельсы?</vt:lpstr>
      <vt:lpstr>Профессии горного профиля</vt:lpstr>
      <vt:lpstr>Какая профессия интереснее?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Самый чистый: ванадий</dc:title>
  <dc:creator>Георгий Путра</dc:creator>
  <cp:lastModifiedBy>School league RUSNANO</cp:lastModifiedBy>
  <cp:revision>13</cp:revision>
  <dcterms:created xsi:type="dcterms:W3CDTF">2023-03-09T09:23:01Z</dcterms:created>
  <dcterms:modified xsi:type="dcterms:W3CDTF">2025-03-21T12:00:05Z</dcterms:modified>
</cp:coreProperties>
</file>